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5" r:id="rId1"/>
    <p:sldMasterId id="2147483788" r:id="rId2"/>
    <p:sldMasterId id="2147483800" r:id="rId3"/>
    <p:sldMasterId id="2147483838" r:id="rId4"/>
  </p:sldMasterIdLst>
  <p:notesMasterIdLst>
    <p:notesMasterId r:id="rId63"/>
  </p:notesMasterIdLst>
  <p:sldIdLst>
    <p:sldId id="256" r:id="rId5"/>
    <p:sldId id="358" r:id="rId6"/>
    <p:sldId id="257" r:id="rId7"/>
    <p:sldId id="352" r:id="rId8"/>
    <p:sldId id="316" r:id="rId9"/>
    <p:sldId id="361" r:id="rId10"/>
    <p:sldId id="260" r:id="rId11"/>
    <p:sldId id="357" r:id="rId12"/>
    <p:sldId id="319" r:id="rId13"/>
    <p:sldId id="317" r:id="rId14"/>
    <p:sldId id="331" r:id="rId15"/>
    <p:sldId id="262" r:id="rId16"/>
    <p:sldId id="332" r:id="rId17"/>
    <p:sldId id="333" r:id="rId18"/>
    <p:sldId id="334" r:id="rId19"/>
    <p:sldId id="335" r:id="rId20"/>
    <p:sldId id="336" r:id="rId21"/>
    <p:sldId id="264" r:id="rId22"/>
    <p:sldId id="265" r:id="rId23"/>
    <p:sldId id="322" r:id="rId24"/>
    <p:sldId id="326" r:id="rId25"/>
    <p:sldId id="330" r:id="rId26"/>
    <p:sldId id="266" r:id="rId27"/>
    <p:sldId id="267" r:id="rId28"/>
    <p:sldId id="269" r:id="rId29"/>
    <p:sldId id="348" r:id="rId30"/>
    <p:sldId id="351" r:id="rId31"/>
    <p:sldId id="350" r:id="rId32"/>
    <p:sldId id="270" r:id="rId33"/>
    <p:sldId id="271" r:id="rId34"/>
    <p:sldId id="272" r:id="rId35"/>
    <p:sldId id="360" r:id="rId36"/>
    <p:sldId id="274" r:id="rId37"/>
    <p:sldId id="275" r:id="rId38"/>
    <p:sldId id="276" r:id="rId39"/>
    <p:sldId id="277" r:id="rId40"/>
    <p:sldId id="279" r:id="rId41"/>
    <p:sldId id="280" r:id="rId42"/>
    <p:sldId id="281" r:id="rId43"/>
    <p:sldId id="283" r:id="rId44"/>
    <p:sldId id="284" r:id="rId45"/>
    <p:sldId id="285" r:id="rId46"/>
    <p:sldId id="286" r:id="rId47"/>
    <p:sldId id="287" r:id="rId48"/>
    <p:sldId id="288" r:id="rId49"/>
    <p:sldId id="289" r:id="rId50"/>
    <p:sldId id="337" r:id="rId51"/>
    <p:sldId id="340" r:id="rId52"/>
    <p:sldId id="341" r:id="rId53"/>
    <p:sldId id="342" r:id="rId54"/>
    <p:sldId id="343" r:id="rId55"/>
    <p:sldId id="344" r:id="rId56"/>
    <p:sldId id="345" r:id="rId57"/>
    <p:sldId id="346" r:id="rId58"/>
    <p:sldId id="347" r:id="rId59"/>
    <p:sldId id="353" r:id="rId60"/>
    <p:sldId id="354" r:id="rId61"/>
    <p:sldId id="339" r:id="rId62"/>
  </p:sldIdLst>
  <p:sldSz cx="9144000" cy="5143500" type="screen16x9"/>
  <p:notesSz cx="10693400" cy="7556500"/>
  <p:defaultTextStyle>
    <a:defPPr>
      <a:defRPr lang="en-US"/>
    </a:defPPr>
    <a:lvl1pPr marL="0" algn="l" defTabSz="35789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7896" algn="l" defTabSz="35789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5792" algn="l" defTabSz="35789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73688" algn="l" defTabSz="35789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31585" algn="l" defTabSz="35789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9481" algn="l" defTabSz="35789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47377" algn="l" defTabSz="35789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505273" algn="l" defTabSz="35789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63169" algn="l" defTabSz="35789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1960">
          <p15:clr>
            <a:srgbClr val="A4A3A4"/>
          </p15:clr>
        </p15:guide>
        <p15:guide id="4" pos="184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7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05" autoAdjust="0"/>
    <p:restoredTop sz="92280" autoAdjust="0"/>
  </p:normalViewPr>
  <p:slideViewPr>
    <p:cSldViewPr>
      <p:cViewPr varScale="1">
        <p:scale>
          <a:sx n="84" d="100"/>
          <a:sy n="84" d="100"/>
        </p:scale>
        <p:origin x="1074" y="60"/>
      </p:cViewPr>
      <p:guideLst>
        <p:guide orient="horz" pos="2880"/>
        <p:guide pos="2160"/>
        <p:guide orient="horz" pos="1960"/>
        <p:guide pos="184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theme" Target="theme/theme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0449F2-4FCD-4B07-BB94-030B4AC224F2}" type="datetimeFigureOut">
              <a:rPr lang="tr-TR" smtClean="0"/>
              <a:t>31.05.2022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2827338" y="566738"/>
            <a:ext cx="5038725" cy="2833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1069975" y="3589338"/>
            <a:ext cx="8553450" cy="3400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7177088"/>
            <a:ext cx="4633913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6057900" y="7177088"/>
            <a:ext cx="4632325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00EC31-8045-4198-ACCE-641B8354CA0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71337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0EC31-8045-4198-ACCE-641B8354CA02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313577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0EC31-8045-4198-ACCE-641B8354CA02}" type="slidenum">
              <a:rPr lang="tr-TR" smtClean="0"/>
              <a:t>33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22409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943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88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830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77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71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66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60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54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509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491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1810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1942415" y="4601857"/>
            <a:ext cx="5716488" cy="273844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7772400" y="4601317"/>
            <a:ext cx="766380" cy="277629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5/31/2022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511229" y="590838"/>
            <a:ext cx="584978" cy="27384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454263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943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88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830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77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71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66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60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54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5/31/2022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3348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5/31/2022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3907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6"/>
            <a:ext cx="7772400" cy="1125140"/>
          </a:xfrm>
        </p:spPr>
        <p:txBody>
          <a:bodyPr anchor="b"/>
          <a:lstStyle>
            <a:lvl1pPr marL="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1pPr>
            <a:lvl2pPr marL="3943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7887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1830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57746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97182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3661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76056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15492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5/31/2022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6478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5/31/2022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1442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94366" indent="0">
              <a:buNone/>
              <a:defRPr sz="1700" b="1"/>
            </a:lvl2pPr>
            <a:lvl3pPr marL="788731" indent="0">
              <a:buNone/>
              <a:defRPr sz="1600" b="1"/>
            </a:lvl3pPr>
            <a:lvl4pPr marL="1183097" indent="0">
              <a:buNone/>
              <a:defRPr sz="1400" b="1"/>
            </a:lvl4pPr>
            <a:lvl5pPr marL="1577463" indent="0">
              <a:buNone/>
              <a:defRPr sz="1400" b="1"/>
            </a:lvl5pPr>
            <a:lvl6pPr marL="1971829" indent="0">
              <a:buNone/>
              <a:defRPr sz="1400" b="1"/>
            </a:lvl6pPr>
            <a:lvl7pPr marL="2366195" indent="0">
              <a:buNone/>
              <a:defRPr sz="1400" b="1"/>
            </a:lvl7pPr>
            <a:lvl8pPr marL="2760561" indent="0">
              <a:buNone/>
              <a:defRPr sz="1400" b="1"/>
            </a:lvl8pPr>
            <a:lvl9pPr marL="3154926" indent="0">
              <a:buNone/>
              <a:defRPr sz="14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100"/>
            </a:lvl1pPr>
            <a:lvl2pPr>
              <a:defRPr sz="17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94366" indent="0">
              <a:buNone/>
              <a:defRPr sz="1700" b="1"/>
            </a:lvl2pPr>
            <a:lvl3pPr marL="788731" indent="0">
              <a:buNone/>
              <a:defRPr sz="1600" b="1"/>
            </a:lvl3pPr>
            <a:lvl4pPr marL="1183097" indent="0">
              <a:buNone/>
              <a:defRPr sz="1400" b="1"/>
            </a:lvl4pPr>
            <a:lvl5pPr marL="1577463" indent="0">
              <a:buNone/>
              <a:defRPr sz="1400" b="1"/>
            </a:lvl5pPr>
            <a:lvl6pPr marL="1971829" indent="0">
              <a:buNone/>
              <a:defRPr sz="1400" b="1"/>
            </a:lvl6pPr>
            <a:lvl7pPr marL="2366195" indent="0">
              <a:buNone/>
              <a:defRPr sz="1400" b="1"/>
            </a:lvl7pPr>
            <a:lvl8pPr marL="2760561" indent="0">
              <a:buNone/>
              <a:defRPr sz="1400" b="1"/>
            </a:lvl8pPr>
            <a:lvl9pPr marL="3154926" indent="0">
              <a:buNone/>
              <a:defRPr sz="14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100"/>
            </a:lvl1pPr>
            <a:lvl2pPr>
              <a:defRPr sz="17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5/31/2022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6556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5/31/2022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3704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5/31/2022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652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288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8"/>
            <a:ext cx="3008313" cy="871538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5"/>
            <a:ext cx="3008313" cy="3518297"/>
          </a:xfrm>
        </p:spPr>
        <p:txBody>
          <a:bodyPr/>
          <a:lstStyle>
            <a:lvl1pPr marL="0" indent="0">
              <a:buNone/>
              <a:defRPr sz="1200"/>
            </a:lvl1pPr>
            <a:lvl2pPr marL="394366" indent="0">
              <a:buNone/>
              <a:defRPr sz="1000"/>
            </a:lvl2pPr>
            <a:lvl3pPr marL="788731" indent="0">
              <a:buNone/>
              <a:defRPr sz="900"/>
            </a:lvl3pPr>
            <a:lvl4pPr marL="1183097" indent="0">
              <a:buNone/>
              <a:defRPr sz="800"/>
            </a:lvl4pPr>
            <a:lvl5pPr marL="1577463" indent="0">
              <a:buNone/>
              <a:defRPr sz="800"/>
            </a:lvl5pPr>
            <a:lvl6pPr marL="1971829" indent="0">
              <a:buNone/>
              <a:defRPr sz="800"/>
            </a:lvl6pPr>
            <a:lvl7pPr marL="2366195" indent="0">
              <a:buNone/>
              <a:defRPr sz="800"/>
            </a:lvl7pPr>
            <a:lvl8pPr marL="2760561" indent="0">
              <a:buNone/>
              <a:defRPr sz="800"/>
            </a:lvl8pPr>
            <a:lvl9pPr marL="3154926" indent="0">
              <a:buNone/>
              <a:defRPr sz="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5/31/2022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2730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3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800"/>
            </a:lvl1pPr>
            <a:lvl2pPr marL="394366" indent="0">
              <a:buNone/>
              <a:defRPr sz="2400"/>
            </a:lvl2pPr>
            <a:lvl3pPr marL="788731" indent="0">
              <a:buNone/>
              <a:defRPr sz="2100"/>
            </a:lvl3pPr>
            <a:lvl4pPr marL="1183097" indent="0">
              <a:buNone/>
              <a:defRPr sz="1700"/>
            </a:lvl4pPr>
            <a:lvl5pPr marL="1577463" indent="0">
              <a:buNone/>
              <a:defRPr sz="1700"/>
            </a:lvl5pPr>
            <a:lvl6pPr marL="1971829" indent="0">
              <a:buNone/>
              <a:defRPr sz="1700"/>
            </a:lvl6pPr>
            <a:lvl7pPr marL="2366195" indent="0">
              <a:buNone/>
              <a:defRPr sz="1700"/>
            </a:lvl7pPr>
            <a:lvl8pPr marL="2760561" indent="0">
              <a:buNone/>
              <a:defRPr sz="1700"/>
            </a:lvl8pPr>
            <a:lvl9pPr marL="3154926" indent="0">
              <a:buNone/>
              <a:defRPr sz="1700"/>
            </a:lvl9pPr>
          </a:lstStyle>
          <a:p>
            <a:r>
              <a:rPr lang="tr-TR" smtClean="0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200"/>
            </a:lvl1pPr>
            <a:lvl2pPr marL="394366" indent="0">
              <a:buNone/>
              <a:defRPr sz="1000"/>
            </a:lvl2pPr>
            <a:lvl3pPr marL="788731" indent="0">
              <a:buNone/>
              <a:defRPr sz="900"/>
            </a:lvl3pPr>
            <a:lvl4pPr marL="1183097" indent="0">
              <a:buNone/>
              <a:defRPr sz="800"/>
            </a:lvl4pPr>
            <a:lvl5pPr marL="1577463" indent="0">
              <a:buNone/>
              <a:defRPr sz="800"/>
            </a:lvl5pPr>
            <a:lvl6pPr marL="1971829" indent="0">
              <a:buNone/>
              <a:defRPr sz="800"/>
            </a:lvl6pPr>
            <a:lvl7pPr marL="2366195" indent="0">
              <a:buNone/>
              <a:defRPr sz="800"/>
            </a:lvl7pPr>
            <a:lvl8pPr marL="2760561" indent="0">
              <a:buNone/>
              <a:defRPr sz="800"/>
            </a:lvl8pPr>
            <a:lvl9pPr marL="3154926" indent="0">
              <a:buNone/>
              <a:defRPr sz="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5/31/2022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1031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5/31/2022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7875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5/31/2022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8342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943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88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830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77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71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66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60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54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5/31/2022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5164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5/31/2022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002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6"/>
            <a:ext cx="7772400" cy="1125140"/>
          </a:xfrm>
        </p:spPr>
        <p:txBody>
          <a:bodyPr anchor="b"/>
          <a:lstStyle>
            <a:lvl1pPr marL="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1pPr>
            <a:lvl2pPr marL="3943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7887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1830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57746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97182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3661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76056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15492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5/31/2022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6230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5/31/2022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3118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94366" indent="0">
              <a:buNone/>
              <a:defRPr sz="1700" b="1"/>
            </a:lvl2pPr>
            <a:lvl3pPr marL="788731" indent="0">
              <a:buNone/>
              <a:defRPr sz="1600" b="1"/>
            </a:lvl3pPr>
            <a:lvl4pPr marL="1183097" indent="0">
              <a:buNone/>
              <a:defRPr sz="1400" b="1"/>
            </a:lvl4pPr>
            <a:lvl5pPr marL="1577463" indent="0">
              <a:buNone/>
              <a:defRPr sz="1400" b="1"/>
            </a:lvl5pPr>
            <a:lvl6pPr marL="1971829" indent="0">
              <a:buNone/>
              <a:defRPr sz="1400" b="1"/>
            </a:lvl6pPr>
            <a:lvl7pPr marL="2366195" indent="0">
              <a:buNone/>
              <a:defRPr sz="1400" b="1"/>
            </a:lvl7pPr>
            <a:lvl8pPr marL="2760561" indent="0">
              <a:buNone/>
              <a:defRPr sz="1400" b="1"/>
            </a:lvl8pPr>
            <a:lvl9pPr marL="3154926" indent="0">
              <a:buNone/>
              <a:defRPr sz="14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100"/>
            </a:lvl1pPr>
            <a:lvl2pPr>
              <a:defRPr sz="17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94366" indent="0">
              <a:buNone/>
              <a:defRPr sz="1700" b="1"/>
            </a:lvl2pPr>
            <a:lvl3pPr marL="788731" indent="0">
              <a:buNone/>
              <a:defRPr sz="1600" b="1"/>
            </a:lvl3pPr>
            <a:lvl4pPr marL="1183097" indent="0">
              <a:buNone/>
              <a:defRPr sz="1400" b="1"/>
            </a:lvl4pPr>
            <a:lvl5pPr marL="1577463" indent="0">
              <a:buNone/>
              <a:defRPr sz="1400" b="1"/>
            </a:lvl5pPr>
            <a:lvl6pPr marL="1971829" indent="0">
              <a:buNone/>
              <a:defRPr sz="1400" b="1"/>
            </a:lvl6pPr>
            <a:lvl7pPr marL="2366195" indent="0">
              <a:buNone/>
              <a:defRPr sz="1400" b="1"/>
            </a:lvl7pPr>
            <a:lvl8pPr marL="2760561" indent="0">
              <a:buNone/>
              <a:defRPr sz="1400" b="1"/>
            </a:lvl8pPr>
            <a:lvl9pPr marL="3154926" indent="0">
              <a:buNone/>
              <a:defRPr sz="14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100"/>
            </a:lvl1pPr>
            <a:lvl2pPr>
              <a:defRPr sz="17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5/31/2022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5590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5/31/2022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333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6"/>
            <a:ext cx="7772400" cy="1125140"/>
          </a:xfrm>
        </p:spPr>
        <p:txBody>
          <a:bodyPr anchor="b"/>
          <a:lstStyle>
            <a:lvl1pPr marL="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1pPr>
            <a:lvl2pPr marL="3943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7887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1830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57746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97182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3661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76056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15492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1645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5/31/2022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5265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8"/>
            <a:ext cx="3008313" cy="871538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5"/>
            <a:ext cx="3008313" cy="3518297"/>
          </a:xfrm>
        </p:spPr>
        <p:txBody>
          <a:bodyPr/>
          <a:lstStyle>
            <a:lvl1pPr marL="0" indent="0">
              <a:buNone/>
              <a:defRPr sz="1200"/>
            </a:lvl1pPr>
            <a:lvl2pPr marL="394366" indent="0">
              <a:buNone/>
              <a:defRPr sz="1000"/>
            </a:lvl2pPr>
            <a:lvl3pPr marL="788731" indent="0">
              <a:buNone/>
              <a:defRPr sz="900"/>
            </a:lvl3pPr>
            <a:lvl4pPr marL="1183097" indent="0">
              <a:buNone/>
              <a:defRPr sz="800"/>
            </a:lvl4pPr>
            <a:lvl5pPr marL="1577463" indent="0">
              <a:buNone/>
              <a:defRPr sz="800"/>
            </a:lvl5pPr>
            <a:lvl6pPr marL="1971829" indent="0">
              <a:buNone/>
              <a:defRPr sz="800"/>
            </a:lvl6pPr>
            <a:lvl7pPr marL="2366195" indent="0">
              <a:buNone/>
              <a:defRPr sz="800"/>
            </a:lvl7pPr>
            <a:lvl8pPr marL="2760561" indent="0">
              <a:buNone/>
              <a:defRPr sz="800"/>
            </a:lvl8pPr>
            <a:lvl9pPr marL="3154926" indent="0">
              <a:buNone/>
              <a:defRPr sz="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5/31/2022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8167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3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800"/>
            </a:lvl1pPr>
            <a:lvl2pPr marL="394366" indent="0">
              <a:buNone/>
              <a:defRPr sz="2400"/>
            </a:lvl2pPr>
            <a:lvl3pPr marL="788731" indent="0">
              <a:buNone/>
              <a:defRPr sz="2100"/>
            </a:lvl3pPr>
            <a:lvl4pPr marL="1183097" indent="0">
              <a:buNone/>
              <a:defRPr sz="1700"/>
            </a:lvl4pPr>
            <a:lvl5pPr marL="1577463" indent="0">
              <a:buNone/>
              <a:defRPr sz="1700"/>
            </a:lvl5pPr>
            <a:lvl6pPr marL="1971829" indent="0">
              <a:buNone/>
              <a:defRPr sz="1700"/>
            </a:lvl6pPr>
            <a:lvl7pPr marL="2366195" indent="0">
              <a:buNone/>
              <a:defRPr sz="1700"/>
            </a:lvl7pPr>
            <a:lvl8pPr marL="2760561" indent="0">
              <a:buNone/>
              <a:defRPr sz="1700"/>
            </a:lvl8pPr>
            <a:lvl9pPr marL="3154926" indent="0">
              <a:buNone/>
              <a:defRPr sz="1700"/>
            </a:lvl9pPr>
          </a:lstStyle>
          <a:p>
            <a:r>
              <a:rPr lang="tr-TR" smtClean="0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200"/>
            </a:lvl1pPr>
            <a:lvl2pPr marL="394366" indent="0">
              <a:buNone/>
              <a:defRPr sz="1000"/>
            </a:lvl2pPr>
            <a:lvl3pPr marL="788731" indent="0">
              <a:buNone/>
              <a:defRPr sz="900"/>
            </a:lvl3pPr>
            <a:lvl4pPr marL="1183097" indent="0">
              <a:buNone/>
              <a:defRPr sz="800"/>
            </a:lvl4pPr>
            <a:lvl5pPr marL="1577463" indent="0">
              <a:buNone/>
              <a:defRPr sz="800"/>
            </a:lvl5pPr>
            <a:lvl6pPr marL="1971829" indent="0">
              <a:buNone/>
              <a:defRPr sz="800"/>
            </a:lvl6pPr>
            <a:lvl7pPr marL="2366195" indent="0">
              <a:buNone/>
              <a:defRPr sz="800"/>
            </a:lvl7pPr>
            <a:lvl8pPr marL="2760561" indent="0">
              <a:buNone/>
              <a:defRPr sz="800"/>
            </a:lvl8pPr>
            <a:lvl9pPr marL="3154926" indent="0">
              <a:buNone/>
              <a:defRPr sz="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5/31/2022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067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5/31/2022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8354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5/31/2022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7564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28700"/>
            <a:ext cx="7848600" cy="1445419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628900"/>
            <a:ext cx="6400800" cy="131445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2548890"/>
            <a:ext cx="7848600" cy="1191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771651"/>
            <a:ext cx="7772400" cy="1650206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70149"/>
            <a:ext cx="7772400" cy="1125140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3449574"/>
            <a:ext cx="7848600" cy="1191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55014"/>
            <a:ext cx="4038600" cy="35387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55014"/>
            <a:ext cx="4038600" cy="35387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57300"/>
            <a:ext cx="3931920" cy="47982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28800"/>
            <a:ext cx="393192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257300"/>
            <a:ext cx="3931920" cy="47982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1828800"/>
            <a:ext cx="393192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806462" y="3034268"/>
            <a:ext cx="353187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9875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060"/>
            <a:ext cx="2139696" cy="946404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594060"/>
            <a:ext cx="5715000" cy="418338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597915"/>
            <a:ext cx="2139696" cy="31827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684114" y="2684956"/>
            <a:ext cx="418338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60"/>
            <a:ext cx="2142680" cy="94869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628651"/>
            <a:ext cx="5904390" cy="4125342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2139696" cy="31821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4400550"/>
          </a:xfrm>
        </p:spPr>
        <p:txBody>
          <a:bodyPr vert="eaVert" anchor="b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44005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1942415" y="4601857"/>
            <a:ext cx="5716488" cy="273844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7772400" y="4601317"/>
            <a:ext cx="766380" cy="277629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5/31/2022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511229" y="590838"/>
            <a:ext cx="584978" cy="27384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45426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94366" indent="0">
              <a:buNone/>
              <a:defRPr sz="1700" b="1"/>
            </a:lvl2pPr>
            <a:lvl3pPr marL="788731" indent="0">
              <a:buNone/>
              <a:defRPr sz="1600" b="1"/>
            </a:lvl3pPr>
            <a:lvl4pPr marL="1183097" indent="0">
              <a:buNone/>
              <a:defRPr sz="1400" b="1"/>
            </a:lvl4pPr>
            <a:lvl5pPr marL="1577463" indent="0">
              <a:buNone/>
              <a:defRPr sz="1400" b="1"/>
            </a:lvl5pPr>
            <a:lvl6pPr marL="1971829" indent="0">
              <a:buNone/>
              <a:defRPr sz="1400" b="1"/>
            </a:lvl6pPr>
            <a:lvl7pPr marL="2366195" indent="0">
              <a:buNone/>
              <a:defRPr sz="1400" b="1"/>
            </a:lvl7pPr>
            <a:lvl8pPr marL="2760561" indent="0">
              <a:buNone/>
              <a:defRPr sz="1400" b="1"/>
            </a:lvl8pPr>
            <a:lvl9pPr marL="3154926" indent="0">
              <a:buNone/>
              <a:defRPr sz="14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100"/>
            </a:lvl1pPr>
            <a:lvl2pPr>
              <a:defRPr sz="17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94366" indent="0">
              <a:buNone/>
              <a:defRPr sz="1700" b="1"/>
            </a:lvl2pPr>
            <a:lvl3pPr marL="788731" indent="0">
              <a:buNone/>
              <a:defRPr sz="1600" b="1"/>
            </a:lvl3pPr>
            <a:lvl4pPr marL="1183097" indent="0">
              <a:buNone/>
              <a:defRPr sz="1400" b="1"/>
            </a:lvl4pPr>
            <a:lvl5pPr marL="1577463" indent="0">
              <a:buNone/>
              <a:defRPr sz="1400" b="1"/>
            </a:lvl5pPr>
            <a:lvl6pPr marL="1971829" indent="0">
              <a:buNone/>
              <a:defRPr sz="1400" b="1"/>
            </a:lvl6pPr>
            <a:lvl7pPr marL="2366195" indent="0">
              <a:buNone/>
              <a:defRPr sz="1400" b="1"/>
            </a:lvl7pPr>
            <a:lvl8pPr marL="2760561" indent="0">
              <a:buNone/>
              <a:defRPr sz="1400" b="1"/>
            </a:lvl8pPr>
            <a:lvl9pPr marL="3154926" indent="0">
              <a:buNone/>
              <a:defRPr sz="14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100"/>
            </a:lvl1pPr>
            <a:lvl2pPr>
              <a:defRPr sz="17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399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718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214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8"/>
            <a:ext cx="3008313" cy="871538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5"/>
            <a:ext cx="3008313" cy="3518297"/>
          </a:xfrm>
        </p:spPr>
        <p:txBody>
          <a:bodyPr/>
          <a:lstStyle>
            <a:lvl1pPr marL="0" indent="0">
              <a:buNone/>
              <a:defRPr sz="1200"/>
            </a:lvl1pPr>
            <a:lvl2pPr marL="394366" indent="0">
              <a:buNone/>
              <a:defRPr sz="1000"/>
            </a:lvl2pPr>
            <a:lvl3pPr marL="788731" indent="0">
              <a:buNone/>
              <a:defRPr sz="900"/>
            </a:lvl3pPr>
            <a:lvl4pPr marL="1183097" indent="0">
              <a:buNone/>
              <a:defRPr sz="800"/>
            </a:lvl4pPr>
            <a:lvl5pPr marL="1577463" indent="0">
              <a:buNone/>
              <a:defRPr sz="800"/>
            </a:lvl5pPr>
            <a:lvl6pPr marL="1971829" indent="0">
              <a:buNone/>
              <a:defRPr sz="800"/>
            </a:lvl6pPr>
            <a:lvl7pPr marL="2366195" indent="0">
              <a:buNone/>
              <a:defRPr sz="800"/>
            </a:lvl7pPr>
            <a:lvl8pPr marL="2760561" indent="0">
              <a:buNone/>
              <a:defRPr sz="800"/>
            </a:lvl8pPr>
            <a:lvl9pPr marL="3154926" indent="0">
              <a:buNone/>
              <a:defRPr sz="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977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3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800"/>
            </a:lvl1pPr>
            <a:lvl2pPr marL="394366" indent="0">
              <a:buNone/>
              <a:defRPr sz="2400"/>
            </a:lvl2pPr>
            <a:lvl3pPr marL="788731" indent="0">
              <a:buNone/>
              <a:defRPr sz="2100"/>
            </a:lvl3pPr>
            <a:lvl4pPr marL="1183097" indent="0">
              <a:buNone/>
              <a:defRPr sz="1700"/>
            </a:lvl4pPr>
            <a:lvl5pPr marL="1577463" indent="0">
              <a:buNone/>
              <a:defRPr sz="1700"/>
            </a:lvl5pPr>
            <a:lvl6pPr marL="1971829" indent="0">
              <a:buNone/>
              <a:defRPr sz="1700"/>
            </a:lvl6pPr>
            <a:lvl7pPr marL="2366195" indent="0">
              <a:buNone/>
              <a:defRPr sz="1700"/>
            </a:lvl7pPr>
            <a:lvl8pPr marL="2760561" indent="0">
              <a:buNone/>
              <a:defRPr sz="1700"/>
            </a:lvl8pPr>
            <a:lvl9pPr marL="3154926" indent="0">
              <a:buNone/>
              <a:defRPr sz="1700"/>
            </a:lvl9pPr>
          </a:lstStyle>
          <a:p>
            <a:r>
              <a:rPr lang="tr-TR" smtClean="0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200"/>
            </a:lvl1pPr>
            <a:lvl2pPr marL="394366" indent="0">
              <a:buNone/>
              <a:defRPr sz="1000"/>
            </a:lvl2pPr>
            <a:lvl3pPr marL="788731" indent="0">
              <a:buNone/>
              <a:defRPr sz="900"/>
            </a:lvl3pPr>
            <a:lvl4pPr marL="1183097" indent="0">
              <a:buNone/>
              <a:defRPr sz="800"/>
            </a:lvl4pPr>
            <a:lvl5pPr marL="1577463" indent="0">
              <a:buNone/>
              <a:defRPr sz="800"/>
            </a:lvl5pPr>
            <a:lvl6pPr marL="1971829" indent="0">
              <a:buNone/>
              <a:defRPr sz="800"/>
            </a:lvl6pPr>
            <a:lvl7pPr marL="2366195" indent="0">
              <a:buNone/>
              <a:defRPr sz="800"/>
            </a:lvl7pPr>
            <a:lvl8pPr marL="2760561" indent="0">
              <a:buNone/>
              <a:defRPr sz="800"/>
            </a:lvl8pPr>
            <a:lvl9pPr marL="3154926" indent="0">
              <a:buNone/>
              <a:defRPr sz="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492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71579" tIns="35790" rIns="71579" bIns="3579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71579" tIns="35790" rIns="71579" bIns="3579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4767262"/>
            <a:ext cx="2133600" cy="273844"/>
          </a:xfrm>
          <a:prstGeom prst="rect">
            <a:avLst/>
          </a:prstGeom>
        </p:spPr>
        <p:txBody>
          <a:bodyPr vert="horz" lIns="71579" tIns="35790" rIns="71579" bIns="3579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4767262"/>
            <a:ext cx="2895600" cy="273844"/>
          </a:xfrm>
          <a:prstGeom prst="rect">
            <a:avLst/>
          </a:prstGeom>
        </p:spPr>
        <p:txBody>
          <a:bodyPr vert="horz" lIns="71579" tIns="35790" rIns="71579" bIns="3579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2"/>
            <a:ext cx="2133600" cy="273844"/>
          </a:xfrm>
          <a:prstGeom prst="rect">
            <a:avLst/>
          </a:prstGeom>
        </p:spPr>
        <p:txBody>
          <a:bodyPr vert="horz" lIns="71579" tIns="35790" rIns="71579" bIns="3579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702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</p:sldLayoutIdLst>
  <p:timing>
    <p:tnLst>
      <p:par>
        <p:cTn id="1" dur="indefinite" restart="never" nodeType="tmRoot"/>
      </p:par>
    </p:tnLst>
  </p:timing>
  <p:txStyles>
    <p:titleStyle>
      <a:lvl1pPr algn="ctr" defTabSz="788731" rtl="0" eaLnBrk="1" latinLnBrk="0" hangingPunct="1">
        <a:spcBef>
          <a:spcPct val="0"/>
        </a:spcBef>
        <a:buNone/>
        <a:defRPr sz="3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5775" indent="-295775" algn="l" defTabSz="788731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40845" indent="-246479" algn="l" defTabSz="788731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85915" indent="-197183" algn="l" defTabSz="788731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380280" indent="-197183" algn="l" defTabSz="788731" rtl="0" eaLnBrk="1" latinLnBrk="0" hangingPunct="1">
        <a:spcBef>
          <a:spcPct val="20000"/>
        </a:spcBef>
        <a:buFont typeface="Arial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74646" indent="-197183" algn="l" defTabSz="788731" rtl="0" eaLnBrk="1" latinLnBrk="0" hangingPunct="1">
        <a:spcBef>
          <a:spcPct val="20000"/>
        </a:spcBef>
        <a:buFont typeface="Arial" pitchFamily="34" charset="0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9012" indent="-197183" algn="l" defTabSz="788731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63377" indent="-197183" algn="l" defTabSz="788731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57743" indent="-197183" algn="l" defTabSz="788731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52109" indent="-197183" algn="l" defTabSz="788731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8873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94366" algn="l" defTabSz="78873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88731" algn="l" defTabSz="78873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83097" algn="l" defTabSz="78873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77463" algn="l" defTabSz="78873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71829" algn="l" defTabSz="78873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66195" algn="l" defTabSz="78873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60561" algn="l" defTabSz="78873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54926" algn="l" defTabSz="78873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71579" tIns="35790" rIns="71579" bIns="3579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71579" tIns="35790" rIns="71579" bIns="3579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4767262"/>
            <a:ext cx="2133600" cy="273844"/>
          </a:xfrm>
          <a:prstGeom prst="rect">
            <a:avLst/>
          </a:prstGeom>
        </p:spPr>
        <p:txBody>
          <a:bodyPr vert="horz" lIns="71579" tIns="35790" rIns="71579" bIns="3579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545F7-77F9-4401-AA0E-BF14C26D8903}" type="datetimeFigureOut">
              <a:rPr lang="en-US" smtClean="0"/>
              <a:pPr/>
              <a:t>5/31/2022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4767262"/>
            <a:ext cx="2895600" cy="273844"/>
          </a:xfrm>
          <a:prstGeom prst="rect">
            <a:avLst/>
          </a:prstGeom>
        </p:spPr>
        <p:txBody>
          <a:bodyPr vert="horz" lIns="71579" tIns="35790" rIns="71579" bIns="3579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2"/>
            <a:ext cx="2133600" cy="273844"/>
          </a:xfrm>
          <a:prstGeom prst="rect">
            <a:avLst/>
          </a:prstGeom>
        </p:spPr>
        <p:txBody>
          <a:bodyPr vert="horz" lIns="71579" tIns="35790" rIns="71579" bIns="3579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419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xStyles>
    <p:titleStyle>
      <a:lvl1pPr algn="ctr" defTabSz="788731" rtl="0" eaLnBrk="1" latinLnBrk="0" hangingPunct="1">
        <a:spcBef>
          <a:spcPct val="0"/>
        </a:spcBef>
        <a:buNone/>
        <a:defRPr sz="3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5775" indent="-295775" algn="l" defTabSz="788731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40845" indent="-246479" algn="l" defTabSz="788731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85915" indent="-197183" algn="l" defTabSz="788731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380280" indent="-197183" algn="l" defTabSz="788731" rtl="0" eaLnBrk="1" latinLnBrk="0" hangingPunct="1">
        <a:spcBef>
          <a:spcPct val="20000"/>
        </a:spcBef>
        <a:buFont typeface="Arial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74646" indent="-197183" algn="l" defTabSz="788731" rtl="0" eaLnBrk="1" latinLnBrk="0" hangingPunct="1">
        <a:spcBef>
          <a:spcPct val="20000"/>
        </a:spcBef>
        <a:buFont typeface="Arial" pitchFamily="34" charset="0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9012" indent="-197183" algn="l" defTabSz="788731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63377" indent="-197183" algn="l" defTabSz="788731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57743" indent="-197183" algn="l" defTabSz="788731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52109" indent="-197183" algn="l" defTabSz="788731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8873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94366" algn="l" defTabSz="78873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88731" algn="l" defTabSz="78873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83097" algn="l" defTabSz="78873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77463" algn="l" defTabSz="78873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71829" algn="l" defTabSz="78873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66195" algn="l" defTabSz="78873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60561" algn="l" defTabSz="78873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54926" algn="l" defTabSz="78873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71579" tIns="35790" rIns="71579" bIns="3579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71579" tIns="35790" rIns="71579" bIns="3579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4767262"/>
            <a:ext cx="2133600" cy="273844"/>
          </a:xfrm>
          <a:prstGeom prst="rect">
            <a:avLst/>
          </a:prstGeom>
        </p:spPr>
        <p:txBody>
          <a:bodyPr vert="horz" lIns="71579" tIns="35790" rIns="71579" bIns="3579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B7A0F-5B99-4F35-9BDD-321CD3C098FF}" type="datetimeFigureOut">
              <a:rPr lang="en-US" smtClean="0"/>
              <a:pPr/>
              <a:t>5/31/2022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4767262"/>
            <a:ext cx="2895600" cy="273844"/>
          </a:xfrm>
          <a:prstGeom prst="rect">
            <a:avLst/>
          </a:prstGeom>
        </p:spPr>
        <p:txBody>
          <a:bodyPr vert="horz" lIns="71579" tIns="35790" rIns="71579" bIns="3579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2"/>
            <a:ext cx="2133600" cy="273844"/>
          </a:xfrm>
          <a:prstGeom prst="rect">
            <a:avLst/>
          </a:prstGeom>
        </p:spPr>
        <p:txBody>
          <a:bodyPr vert="horz" lIns="71579" tIns="35790" rIns="71579" bIns="3579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519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</p:sldLayoutIdLst>
  <p:timing>
    <p:tnLst>
      <p:par>
        <p:cTn id="1" dur="indefinite" restart="never" nodeType="tmRoot"/>
      </p:par>
    </p:tnLst>
  </p:timing>
  <p:txStyles>
    <p:titleStyle>
      <a:lvl1pPr algn="ctr" defTabSz="788731" rtl="0" eaLnBrk="1" latinLnBrk="0" hangingPunct="1">
        <a:spcBef>
          <a:spcPct val="0"/>
        </a:spcBef>
        <a:buNone/>
        <a:defRPr sz="3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5775" indent="-295775" algn="l" defTabSz="788731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40845" indent="-246479" algn="l" defTabSz="788731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85915" indent="-197183" algn="l" defTabSz="788731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380280" indent="-197183" algn="l" defTabSz="788731" rtl="0" eaLnBrk="1" latinLnBrk="0" hangingPunct="1">
        <a:spcBef>
          <a:spcPct val="20000"/>
        </a:spcBef>
        <a:buFont typeface="Arial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74646" indent="-197183" algn="l" defTabSz="788731" rtl="0" eaLnBrk="1" latinLnBrk="0" hangingPunct="1">
        <a:spcBef>
          <a:spcPct val="20000"/>
        </a:spcBef>
        <a:buFont typeface="Arial" pitchFamily="34" charset="0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9012" indent="-197183" algn="l" defTabSz="788731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63377" indent="-197183" algn="l" defTabSz="788731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57743" indent="-197183" algn="l" defTabSz="788731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52109" indent="-197183" algn="l" defTabSz="788731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8873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94366" algn="l" defTabSz="78873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88731" algn="l" defTabSz="78873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83097" algn="l" defTabSz="78873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77463" algn="l" defTabSz="78873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71829" algn="l" defTabSz="78873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66195" algn="l" defTabSz="78873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60561" algn="l" defTabSz="78873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54926" algn="l" defTabSz="78873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65590"/>
            <a:ext cx="9144000" cy="1714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274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3716"/>
            <a:ext cx="2895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3716"/>
            <a:ext cx="41148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3716"/>
            <a:ext cx="10668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  <p:sldLayoutId id="2147483850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8.png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8.png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8.pn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8.png"/><Relationship Id="rId4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8.png"/><Relationship Id="rId4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34.jpeg"/><Relationship Id="rId5" Type="http://schemas.openxmlformats.org/officeDocument/2006/relationships/image" Target="../media/image8.png"/><Relationship Id="rId4" Type="http://schemas.openxmlformats.org/officeDocument/2006/relationships/image" Target="../media/image2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8.png"/><Relationship Id="rId4" Type="http://schemas.openxmlformats.org/officeDocument/2006/relationships/image" Target="../media/image3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8.png"/><Relationship Id="rId4" Type="http://schemas.openxmlformats.org/officeDocument/2006/relationships/image" Target="../media/image3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8.png"/><Relationship Id="rId4" Type="http://schemas.openxmlformats.org/officeDocument/2006/relationships/image" Target="../media/image3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8.png"/><Relationship Id="rId4" Type="http://schemas.openxmlformats.org/officeDocument/2006/relationships/image" Target="../media/image3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8.png"/><Relationship Id="rId4" Type="http://schemas.openxmlformats.org/officeDocument/2006/relationships/image" Target="../media/image3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8.png"/><Relationship Id="rId4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4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8.png"/><Relationship Id="rId4" Type="http://schemas.openxmlformats.org/officeDocument/2006/relationships/image" Target="../media/image51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8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51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8.png"/><Relationship Id="rId4" Type="http://schemas.openxmlformats.org/officeDocument/2006/relationships/image" Target="../media/image60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315093" y="209550"/>
            <a:ext cx="8079734" cy="4427317"/>
          </a:xfrm>
          <a:prstGeom prst="rect">
            <a:avLst/>
          </a:prstGeom>
          <a:noFill/>
        </p:spPr>
        <p:txBody>
          <a:bodyPr wrap="square" lIns="71579" tIns="35790" rIns="71579" bIns="35790" rtlCol="0">
            <a:spAutoFit/>
          </a:bodyPr>
          <a:lstStyle/>
          <a:p>
            <a:pPr algn="ctr"/>
            <a:r>
              <a:rPr lang="tr-TR" sz="28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2022 </a:t>
            </a:r>
            <a:r>
              <a:rPr lang="tr-TR" sz="2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SINAVLA ÖĞRENCİ ALAN ORTAÖĞRETİM KURUMLARINA İLİŞKİN MERKEZİ SINAV (LGS</a:t>
            </a:r>
            <a:r>
              <a:rPr lang="tr-TR" sz="28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) TOPLANTISI </a:t>
            </a:r>
          </a:p>
          <a:p>
            <a:pPr algn="ctr"/>
            <a:r>
              <a:rPr lang="tr-TR" sz="28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01/06/2022 </a:t>
            </a:r>
            <a:endParaRPr lang="tr-TR" sz="2800" b="1" dirty="0">
              <a:ln>
                <a:solidFill>
                  <a:schemeClr val="tx1"/>
                </a:solidFill>
              </a:ln>
              <a:solidFill>
                <a:srgbClr val="C00000"/>
              </a:solidFill>
            </a:endParaRPr>
          </a:p>
          <a:p>
            <a:pPr algn="ctr"/>
            <a:endParaRPr lang="tr-TR" sz="1900" b="1" dirty="0">
              <a:ln>
                <a:solidFill>
                  <a:schemeClr val="tx1"/>
                </a:solidFill>
              </a:ln>
              <a:solidFill>
                <a:srgbClr val="C00000"/>
              </a:solidFill>
            </a:endParaRPr>
          </a:p>
          <a:p>
            <a:pPr algn="ctr"/>
            <a:endParaRPr lang="tr-TR" sz="1900" b="1" dirty="0">
              <a:ln>
                <a:solidFill>
                  <a:schemeClr val="tx1"/>
                </a:solidFill>
              </a:ln>
              <a:solidFill>
                <a:srgbClr val="C00000"/>
              </a:solidFill>
            </a:endParaRPr>
          </a:p>
          <a:p>
            <a:pPr algn="ctr"/>
            <a:endParaRPr lang="tr-TR" sz="1900" b="1" dirty="0">
              <a:ln>
                <a:solidFill>
                  <a:schemeClr val="tx1"/>
                </a:solidFill>
              </a:ln>
              <a:solidFill>
                <a:srgbClr val="C00000"/>
              </a:solidFill>
            </a:endParaRPr>
          </a:p>
          <a:p>
            <a:pPr algn="ctr"/>
            <a:endParaRPr lang="tr-TR" sz="1900" b="1" dirty="0">
              <a:ln>
                <a:solidFill>
                  <a:schemeClr val="tx1"/>
                </a:solidFill>
              </a:ln>
              <a:solidFill>
                <a:srgbClr val="C00000"/>
              </a:solidFill>
            </a:endParaRPr>
          </a:p>
          <a:p>
            <a:pPr algn="ctr"/>
            <a:endParaRPr lang="tr-TR" sz="1900" b="1" dirty="0">
              <a:ln>
                <a:solidFill>
                  <a:schemeClr val="tx1"/>
                </a:solidFill>
              </a:ln>
              <a:solidFill>
                <a:srgbClr val="C00000"/>
              </a:solidFill>
            </a:endParaRPr>
          </a:p>
          <a:p>
            <a:pPr algn="ctr"/>
            <a:endParaRPr lang="tr-TR" sz="1900" b="1" dirty="0">
              <a:ln>
                <a:solidFill>
                  <a:schemeClr val="tx1"/>
                </a:solidFill>
              </a:ln>
              <a:solidFill>
                <a:srgbClr val="C00000"/>
              </a:solidFill>
            </a:endParaRPr>
          </a:p>
          <a:p>
            <a:pPr algn="ctr"/>
            <a:endParaRPr lang="tr-TR" sz="1900" b="1" dirty="0">
              <a:ln>
                <a:solidFill>
                  <a:schemeClr val="tx1"/>
                </a:solidFill>
              </a:ln>
              <a:solidFill>
                <a:srgbClr val="C00000"/>
              </a:solidFill>
            </a:endParaRPr>
          </a:p>
          <a:p>
            <a:pPr algn="ctr"/>
            <a:endParaRPr lang="tr-TR" sz="1900" b="1" dirty="0">
              <a:ln>
                <a:solidFill>
                  <a:schemeClr val="tx1"/>
                </a:solidFill>
              </a:ln>
              <a:solidFill>
                <a:srgbClr val="C00000"/>
              </a:solidFill>
            </a:endParaRPr>
          </a:p>
          <a:p>
            <a:pPr algn="ctr"/>
            <a:endParaRPr lang="tr-TR" sz="1900" b="1" dirty="0">
              <a:ln>
                <a:solidFill>
                  <a:schemeClr val="tx1"/>
                </a:solidFill>
              </a:ln>
              <a:solidFill>
                <a:srgbClr val="C00000"/>
              </a:solidFill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558" y="1962150"/>
            <a:ext cx="1965144" cy="191766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Dikdörtgen 4"/>
          <p:cNvSpPr/>
          <p:nvPr/>
        </p:nvSpPr>
        <p:spPr>
          <a:xfrm>
            <a:off x="304076" y="3972166"/>
            <a:ext cx="8438109" cy="457000"/>
          </a:xfrm>
          <a:prstGeom prst="rect">
            <a:avLst/>
          </a:prstGeom>
        </p:spPr>
        <p:txBody>
          <a:bodyPr wrap="square" lIns="71579" tIns="35790" rIns="71579" bIns="35790">
            <a:spAutoFit/>
          </a:bodyPr>
          <a:lstStyle/>
          <a:p>
            <a:pPr algn="ctr"/>
            <a:r>
              <a:rPr lang="tr-TR" sz="25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SASON İLÇE  </a:t>
            </a:r>
            <a:r>
              <a:rPr lang="tr-TR" sz="25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MİLLÎ EĞİTİM MÜDÜRLÜĞÜ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object 64"/>
          <p:cNvSpPr/>
          <p:nvPr/>
        </p:nvSpPr>
        <p:spPr>
          <a:xfrm>
            <a:off x="0" y="529391"/>
            <a:ext cx="4597629" cy="20580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609600" y="1250793"/>
            <a:ext cx="8153400" cy="3430198"/>
          </a:xfrm>
          <a:prstGeom prst="rect">
            <a:avLst/>
          </a:prstGeom>
        </p:spPr>
        <p:txBody>
          <a:bodyPr vert="horz" wrap="square" lIns="0" tIns="68100" rIns="0" bIns="0" rtlCol="0">
            <a:spAutoFit/>
          </a:bodyPr>
          <a:lstStyle/>
          <a:p>
            <a:pPr marL="274387" marR="506522" indent="-264445" algn="just">
              <a:lnSpc>
                <a:spcPct val="80000"/>
              </a:lnSpc>
              <a:spcBef>
                <a:spcPts val="536"/>
              </a:spcBef>
              <a:buClr>
                <a:srgbClr val="FF378B"/>
              </a:buClr>
              <a:buSzPct val="79591"/>
              <a:buFont typeface="Wingdings 2"/>
              <a:buChar char=""/>
              <a:tabLst>
                <a:tab pos="274884" algn="l"/>
              </a:tabLst>
            </a:pPr>
            <a:r>
              <a:rPr lang="tr-TR" sz="1900" b="1" spc="4" dirty="0">
                <a:latin typeface="Arial" pitchFamily="34" charset="0"/>
                <a:cs typeface="Arial" pitchFamily="34" charset="0"/>
              </a:rPr>
              <a:t>Sınav günü </a:t>
            </a:r>
            <a:r>
              <a:rPr lang="tr-TR" sz="1900" spc="4" dirty="0">
                <a:latin typeface="Arial" pitchFamily="34" charset="0"/>
                <a:cs typeface="Arial" pitchFamily="34" charset="0"/>
              </a:rPr>
              <a:t>MEBBİS Sınav İşlemleri Modülü&gt;Sınav Binası Görevli Bilgi Girişi ekranında </a:t>
            </a:r>
            <a:r>
              <a:rPr lang="tr-TR" sz="1900" b="1" spc="4" dirty="0">
                <a:latin typeface="Arial" pitchFamily="34" charset="0"/>
                <a:cs typeface="Arial" pitchFamily="34" charset="0"/>
              </a:rPr>
              <a:t>İmza Listesi </a:t>
            </a:r>
            <a:r>
              <a:rPr lang="tr-TR" sz="1900" spc="4" dirty="0">
                <a:latin typeface="Arial" pitchFamily="34" charset="0"/>
                <a:cs typeface="Arial" pitchFamily="34" charset="0"/>
              </a:rPr>
              <a:t>ve </a:t>
            </a:r>
            <a:r>
              <a:rPr lang="tr-TR" sz="1900" b="1" spc="4" dirty="0">
                <a:latin typeface="Arial" pitchFamily="34" charset="0"/>
                <a:cs typeface="Arial" pitchFamily="34" charset="0"/>
              </a:rPr>
              <a:t>Poşet Teslim Tutanağı </a:t>
            </a:r>
            <a:r>
              <a:rPr lang="tr-TR" sz="1900" spc="4" dirty="0" smtClean="0">
                <a:latin typeface="Arial" pitchFamily="34" charset="0"/>
                <a:cs typeface="Arial" pitchFamily="34" charset="0"/>
              </a:rPr>
              <a:t>2 oturum için de yazdırılacak</a:t>
            </a:r>
            <a:r>
              <a:rPr lang="tr-TR" sz="1900" spc="4" dirty="0">
                <a:latin typeface="Arial" pitchFamily="34" charset="0"/>
                <a:cs typeface="Arial" pitchFamily="34" charset="0"/>
              </a:rPr>
              <a:t>.</a:t>
            </a:r>
            <a:endParaRPr lang="tr-TR" sz="1900" b="1" u="sng" dirty="0">
              <a:solidFill>
                <a:srgbClr val="FF378B"/>
              </a:solidFill>
              <a:latin typeface="Arial" pitchFamily="34" charset="0"/>
              <a:cs typeface="Arial" pitchFamily="34" charset="0"/>
            </a:endParaRPr>
          </a:p>
          <a:p>
            <a:pPr marL="9942" marR="506522" algn="just">
              <a:lnSpc>
                <a:spcPct val="80000"/>
              </a:lnSpc>
              <a:spcBef>
                <a:spcPts val="536"/>
              </a:spcBef>
              <a:buClr>
                <a:srgbClr val="FF378B"/>
              </a:buClr>
              <a:buSzPct val="79591"/>
              <a:tabLst>
                <a:tab pos="274884" algn="l"/>
              </a:tabLst>
            </a:pPr>
            <a:endParaRPr lang="tr-TR" sz="1900" spc="4" dirty="0" smtClean="0">
              <a:latin typeface="Arial" pitchFamily="34" charset="0"/>
              <a:cs typeface="Arial" pitchFamily="34" charset="0"/>
            </a:endParaRPr>
          </a:p>
          <a:p>
            <a:pPr marL="274387" marR="506522" indent="-264445" algn="just">
              <a:lnSpc>
                <a:spcPct val="80000"/>
              </a:lnSpc>
              <a:spcBef>
                <a:spcPts val="536"/>
              </a:spcBef>
              <a:buClr>
                <a:srgbClr val="FF378B"/>
              </a:buClr>
              <a:buSzPct val="79591"/>
              <a:buFont typeface="Wingdings 2"/>
              <a:buChar char=""/>
              <a:tabLst>
                <a:tab pos="274884" algn="l"/>
              </a:tabLst>
            </a:pPr>
            <a:r>
              <a:rPr sz="1900" spc="4" dirty="0" err="1" smtClean="0">
                <a:latin typeface="Arial" pitchFamily="34" charset="0"/>
                <a:cs typeface="Arial" pitchFamily="34" charset="0"/>
              </a:rPr>
              <a:t>Sınav</a:t>
            </a:r>
            <a:r>
              <a:rPr sz="1900" spc="4" dirty="0" smtClean="0">
                <a:latin typeface="Arial" pitchFamily="34" charset="0"/>
                <a:cs typeface="Arial" pitchFamily="34" charset="0"/>
              </a:rPr>
              <a:t> </a:t>
            </a:r>
            <a:r>
              <a:rPr sz="1900" spc="-4" dirty="0">
                <a:latin typeface="Arial" pitchFamily="34" charset="0"/>
                <a:cs typeface="Arial" pitchFamily="34" charset="0"/>
              </a:rPr>
              <a:t>öncesi </a:t>
            </a:r>
            <a:r>
              <a:rPr sz="1900" spc="4" dirty="0">
                <a:latin typeface="Arial" pitchFamily="34" charset="0"/>
                <a:cs typeface="Arial" pitchFamily="34" charset="0"/>
              </a:rPr>
              <a:t>salon </a:t>
            </a:r>
            <a:r>
              <a:rPr sz="1900" dirty="0">
                <a:latin typeface="Arial" pitchFamily="34" charset="0"/>
                <a:cs typeface="Arial" pitchFamily="34" charset="0"/>
              </a:rPr>
              <a:t>görevlilerine yönelik </a:t>
            </a:r>
            <a:r>
              <a:rPr sz="1900" spc="4" dirty="0">
                <a:latin typeface="Arial" pitchFamily="34" charset="0"/>
                <a:cs typeface="Arial" pitchFamily="34" charset="0"/>
              </a:rPr>
              <a:t>yapılacak  toplantılara </a:t>
            </a:r>
            <a:r>
              <a:rPr sz="1900" dirty="0">
                <a:latin typeface="Arial" pitchFamily="34" charset="0"/>
                <a:cs typeface="Arial" pitchFamily="34" charset="0"/>
              </a:rPr>
              <a:t>gerekli </a:t>
            </a:r>
            <a:r>
              <a:rPr sz="1900" spc="-4" dirty="0" err="1">
                <a:latin typeface="Arial" pitchFamily="34" charset="0"/>
                <a:cs typeface="Arial" pitchFamily="34" charset="0"/>
              </a:rPr>
              <a:t>önem</a:t>
            </a:r>
            <a:r>
              <a:rPr sz="1900" spc="-4" dirty="0">
                <a:latin typeface="Arial" pitchFamily="34" charset="0"/>
                <a:cs typeface="Arial" pitchFamily="34" charset="0"/>
              </a:rPr>
              <a:t> </a:t>
            </a:r>
            <a:r>
              <a:rPr sz="1900" dirty="0" err="1" smtClean="0">
                <a:latin typeface="Arial" pitchFamily="34" charset="0"/>
                <a:cs typeface="Arial" pitchFamily="34" charset="0"/>
              </a:rPr>
              <a:t>verilecek</a:t>
            </a:r>
            <a:r>
              <a:rPr lang="tr-TR" sz="1900" dirty="0" smtClean="0">
                <a:latin typeface="Arial" pitchFamily="34" charset="0"/>
                <a:cs typeface="Arial" pitchFamily="34" charset="0"/>
              </a:rPr>
              <a:t>, toplantıda </a:t>
            </a:r>
            <a:r>
              <a:rPr lang="tr-TR" sz="1900" dirty="0">
                <a:latin typeface="Arial" pitchFamily="34" charset="0"/>
                <a:cs typeface="Arial" pitchFamily="34" charset="0"/>
              </a:rPr>
              <a:t>sosyal mesafe kurallarına dikkat edilecek</a:t>
            </a:r>
            <a:r>
              <a:rPr sz="1900" dirty="0" err="1">
                <a:latin typeface="Arial" pitchFamily="34" charset="0"/>
                <a:cs typeface="Arial" pitchFamily="34" charset="0"/>
              </a:rPr>
              <a:t>tir</a:t>
            </a:r>
            <a:r>
              <a:rPr sz="1900" dirty="0">
                <a:latin typeface="Arial" pitchFamily="34" charset="0"/>
                <a:cs typeface="Arial" pitchFamily="34" charset="0"/>
              </a:rPr>
              <a:t>. </a:t>
            </a:r>
            <a:endParaRPr lang="tr-TR" sz="1900" dirty="0">
              <a:latin typeface="Arial" pitchFamily="34" charset="0"/>
              <a:cs typeface="Arial" pitchFamily="34" charset="0"/>
            </a:endParaRPr>
          </a:p>
          <a:p>
            <a:pPr marL="274387" marR="506522" indent="-264445" algn="just">
              <a:lnSpc>
                <a:spcPct val="80000"/>
              </a:lnSpc>
              <a:spcBef>
                <a:spcPts val="536"/>
              </a:spcBef>
              <a:buClr>
                <a:srgbClr val="FF378B"/>
              </a:buClr>
              <a:buSzPct val="79591"/>
              <a:buFont typeface="Wingdings 2"/>
              <a:buChar char=""/>
              <a:tabLst>
                <a:tab pos="274884" algn="l"/>
              </a:tabLst>
            </a:pPr>
            <a:endParaRPr lang="tr-TR" sz="1900" dirty="0">
              <a:latin typeface="Arial" pitchFamily="34" charset="0"/>
              <a:cs typeface="Arial" pitchFamily="34" charset="0"/>
            </a:endParaRPr>
          </a:p>
          <a:p>
            <a:pPr marL="274387" marR="506522" indent="-264445" algn="just">
              <a:lnSpc>
                <a:spcPct val="80000"/>
              </a:lnSpc>
              <a:spcBef>
                <a:spcPts val="536"/>
              </a:spcBef>
              <a:buClr>
                <a:srgbClr val="FF378B"/>
              </a:buClr>
              <a:buSzPct val="79591"/>
              <a:buFont typeface="Wingdings 2"/>
              <a:buChar char=""/>
              <a:tabLst>
                <a:tab pos="274884" algn="l"/>
              </a:tabLst>
            </a:pPr>
            <a:r>
              <a:rPr sz="1900" b="1" i="1" spc="4" dirty="0" err="1">
                <a:solidFill>
                  <a:srgbClr val="FF378B"/>
                </a:solidFill>
                <a:latin typeface="Arial" pitchFamily="34" charset="0"/>
                <a:cs typeface="Arial" pitchFamily="34" charset="0"/>
              </a:rPr>
              <a:t>Sınav</a:t>
            </a:r>
            <a:r>
              <a:rPr sz="1900" b="1" i="1" spc="4" dirty="0">
                <a:solidFill>
                  <a:srgbClr val="FF378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900" b="1" i="1" dirty="0">
                <a:solidFill>
                  <a:srgbClr val="FF378B"/>
                </a:solidFill>
                <a:latin typeface="Arial" pitchFamily="34" charset="0"/>
                <a:cs typeface="Arial" pitchFamily="34" charset="0"/>
              </a:rPr>
              <a:t>görevi </a:t>
            </a:r>
            <a:r>
              <a:rPr sz="1900" b="1" i="1" spc="4" dirty="0">
                <a:solidFill>
                  <a:srgbClr val="FF378B"/>
                </a:solidFill>
                <a:latin typeface="Arial" pitchFamily="34" charset="0"/>
                <a:cs typeface="Arial" pitchFamily="34" charset="0"/>
              </a:rPr>
              <a:t>olan  </a:t>
            </a:r>
            <a:r>
              <a:rPr sz="1900" b="1" i="1" dirty="0">
                <a:solidFill>
                  <a:srgbClr val="FF378B"/>
                </a:solidFill>
                <a:latin typeface="Arial" pitchFamily="34" charset="0"/>
                <a:cs typeface="Arial" pitchFamily="34" charset="0"/>
              </a:rPr>
              <a:t>bütün </a:t>
            </a:r>
            <a:r>
              <a:rPr sz="1900" b="1" i="1" spc="4" dirty="0">
                <a:solidFill>
                  <a:srgbClr val="FF378B"/>
                </a:solidFill>
                <a:latin typeface="Arial" pitchFamily="34" charset="0"/>
                <a:cs typeface="Arial" pitchFamily="34" charset="0"/>
              </a:rPr>
              <a:t>ilgililerin </a:t>
            </a:r>
            <a:r>
              <a:rPr sz="1900" b="1" i="1" dirty="0">
                <a:solidFill>
                  <a:srgbClr val="FF378B"/>
                </a:solidFill>
                <a:latin typeface="Arial" pitchFamily="34" charset="0"/>
                <a:cs typeface="Arial" pitchFamily="34" charset="0"/>
              </a:rPr>
              <a:t>toplantılara </a:t>
            </a:r>
            <a:r>
              <a:rPr sz="1900" b="1" i="1" spc="4" dirty="0">
                <a:solidFill>
                  <a:srgbClr val="FF378B"/>
                </a:solidFill>
                <a:latin typeface="Arial" pitchFamily="34" charset="0"/>
                <a:cs typeface="Arial" pitchFamily="34" charset="0"/>
              </a:rPr>
              <a:t>katılmaları</a:t>
            </a:r>
            <a:r>
              <a:rPr sz="1900" b="1" i="1" spc="-121" dirty="0">
                <a:solidFill>
                  <a:srgbClr val="FF378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900" b="1" i="1" spc="4" dirty="0" err="1">
                <a:solidFill>
                  <a:srgbClr val="FF378B"/>
                </a:solidFill>
                <a:latin typeface="Arial" pitchFamily="34" charset="0"/>
                <a:cs typeface="Arial" pitchFamily="34" charset="0"/>
              </a:rPr>
              <a:t>sağlanacaktır</a:t>
            </a:r>
            <a:r>
              <a:rPr sz="1900" b="1" i="1" spc="4" dirty="0">
                <a:solidFill>
                  <a:srgbClr val="FF378B"/>
                </a:solidFill>
                <a:latin typeface="Arial" pitchFamily="34" charset="0"/>
                <a:cs typeface="Arial" pitchFamily="34" charset="0"/>
              </a:rPr>
              <a:t>.</a:t>
            </a:r>
            <a:endParaRPr lang="tr-TR" sz="1900" b="1" i="1" spc="4" dirty="0">
              <a:solidFill>
                <a:srgbClr val="FF378B"/>
              </a:solidFill>
              <a:latin typeface="Arial" pitchFamily="34" charset="0"/>
              <a:cs typeface="Arial" pitchFamily="34" charset="0"/>
            </a:endParaRPr>
          </a:p>
          <a:p>
            <a:pPr marL="9942" marR="506522" algn="just">
              <a:lnSpc>
                <a:spcPct val="80000"/>
              </a:lnSpc>
              <a:spcBef>
                <a:spcPts val="536"/>
              </a:spcBef>
              <a:buClr>
                <a:srgbClr val="FF378B"/>
              </a:buClr>
              <a:buSzPct val="79591"/>
              <a:tabLst>
                <a:tab pos="274884" algn="l"/>
              </a:tabLst>
            </a:pPr>
            <a:endParaRPr lang="tr-TR" sz="1900" b="1" i="1" spc="4" dirty="0">
              <a:solidFill>
                <a:srgbClr val="FF378B"/>
              </a:solidFill>
              <a:latin typeface="Arial" pitchFamily="34" charset="0"/>
              <a:cs typeface="Arial" pitchFamily="34" charset="0"/>
            </a:endParaRPr>
          </a:p>
          <a:p>
            <a:pPr marL="274387" marR="25350" indent="-264445" algn="just">
              <a:lnSpc>
                <a:spcPct val="80400"/>
              </a:lnSpc>
              <a:spcBef>
                <a:spcPts val="4"/>
              </a:spcBef>
              <a:buClr>
                <a:srgbClr val="FF378B"/>
              </a:buClr>
              <a:buSzPct val="79591"/>
              <a:buFont typeface="Wingdings 2"/>
              <a:buChar char=""/>
              <a:tabLst>
                <a:tab pos="274884" algn="l"/>
              </a:tabLst>
            </a:pPr>
            <a:r>
              <a:rPr sz="1900" dirty="0" err="1" smtClean="0">
                <a:latin typeface="Arial" pitchFamily="34" charset="0"/>
                <a:cs typeface="Arial" pitchFamily="34" charset="0"/>
              </a:rPr>
              <a:t>Sınavda</a:t>
            </a:r>
            <a:r>
              <a:rPr sz="1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sz="1900" spc="4" dirty="0">
                <a:latin typeface="Arial" pitchFamily="34" charset="0"/>
                <a:cs typeface="Arial" pitchFamily="34" charset="0"/>
              </a:rPr>
              <a:t>görevliler dışındaki </a:t>
            </a:r>
            <a:r>
              <a:rPr sz="1900" dirty="0">
                <a:latin typeface="Arial" pitchFamily="34" charset="0"/>
                <a:cs typeface="Arial" pitchFamily="34" charset="0"/>
              </a:rPr>
              <a:t>kişiler </a:t>
            </a:r>
            <a:r>
              <a:rPr sz="1900" spc="4" dirty="0">
                <a:latin typeface="Arial" pitchFamily="34" charset="0"/>
                <a:cs typeface="Arial" pitchFamily="34" charset="0"/>
              </a:rPr>
              <a:t>ile </a:t>
            </a:r>
            <a:r>
              <a:rPr sz="1900" spc="-4" dirty="0">
                <a:latin typeface="Arial" pitchFamily="34" charset="0"/>
                <a:cs typeface="Arial" pitchFamily="34" charset="0"/>
              </a:rPr>
              <a:t>öğrenci </a:t>
            </a:r>
            <a:r>
              <a:rPr sz="1900" dirty="0" err="1">
                <a:latin typeface="Arial" pitchFamily="34" charset="0"/>
                <a:cs typeface="Arial" pitchFamily="34" charset="0"/>
              </a:rPr>
              <a:t>velilerinin</a:t>
            </a:r>
            <a:r>
              <a:rPr sz="19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1900" spc="4" dirty="0">
                <a:latin typeface="Arial" pitchFamily="34" charset="0"/>
                <a:cs typeface="Arial" pitchFamily="34" charset="0"/>
              </a:rPr>
              <a:t>okul bahçesine </a:t>
            </a:r>
            <a:r>
              <a:rPr sz="1900" dirty="0" err="1">
                <a:latin typeface="Arial" pitchFamily="34" charset="0"/>
                <a:cs typeface="Arial" pitchFamily="34" charset="0"/>
              </a:rPr>
              <a:t>girişlerine</a:t>
            </a:r>
            <a:r>
              <a:rPr sz="19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1900" b="1" u="sng" dirty="0">
                <a:solidFill>
                  <a:srgbClr val="FF378B"/>
                </a:solidFill>
                <a:latin typeface="Arial" pitchFamily="34" charset="0"/>
                <a:cs typeface="Arial" pitchFamily="34" charset="0"/>
              </a:rPr>
              <a:t>kesinlikle </a:t>
            </a:r>
            <a:r>
              <a:rPr sz="1900" b="1" u="sng" spc="-8" dirty="0" err="1">
                <a:solidFill>
                  <a:srgbClr val="FF378B"/>
                </a:solidFill>
                <a:latin typeface="Arial" pitchFamily="34" charset="0"/>
                <a:cs typeface="Arial" pitchFamily="34" charset="0"/>
              </a:rPr>
              <a:t>izin</a:t>
            </a:r>
            <a:r>
              <a:rPr sz="1900" b="1" u="sng" spc="-8" dirty="0">
                <a:solidFill>
                  <a:srgbClr val="FF378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900" b="1" u="sng" dirty="0" err="1">
                <a:solidFill>
                  <a:srgbClr val="FF378B"/>
                </a:solidFill>
                <a:latin typeface="Arial" pitchFamily="34" charset="0"/>
                <a:cs typeface="Arial" pitchFamily="34" charset="0"/>
              </a:rPr>
              <a:t>verilmeyecektir</a:t>
            </a:r>
            <a:r>
              <a:rPr sz="1900" b="1" u="sng" dirty="0">
                <a:solidFill>
                  <a:srgbClr val="FF378B"/>
                </a:solidFill>
                <a:latin typeface="Arial" pitchFamily="34" charset="0"/>
                <a:cs typeface="Arial" pitchFamily="34" charset="0"/>
              </a:rPr>
              <a:t>.</a:t>
            </a:r>
            <a:endParaRPr lang="tr-TR" sz="1900" b="1" u="sng" dirty="0">
              <a:solidFill>
                <a:srgbClr val="FF378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Metin kutusu 68"/>
          <p:cNvSpPr txBox="1"/>
          <p:nvPr/>
        </p:nvSpPr>
        <p:spPr>
          <a:xfrm>
            <a:off x="1942556" y="351321"/>
            <a:ext cx="5829844" cy="841720"/>
          </a:xfrm>
          <a:prstGeom prst="rect">
            <a:avLst/>
          </a:prstGeom>
          <a:noFill/>
        </p:spPr>
        <p:txBody>
          <a:bodyPr wrap="square" lIns="71579" tIns="35790" rIns="71579" bIns="35790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500" b="1" dirty="0">
                <a:ln>
                  <a:solidFill>
                    <a:schemeClr val="tx1"/>
                  </a:solidFill>
                </a:ln>
                <a:solidFill>
                  <a:srgbClr val="FF378B"/>
                </a:solidFill>
              </a:rPr>
              <a:t>SINAV MERKEZİNDE YAPILACAK HAZIRLIKLAR</a:t>
            </a:r>
          </a:p>
        </p:txBody>
      </p:sp>
      <p:pic>
        <p:nvPicPr>
          <p:cNvPr id="70" name="Resim 6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56" y="-128011"/>
            <a:ext cx="1732147" cy="137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09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object 64"/>
          <p:cNvSpPr/>
          <p:nvPr/>
        </p:nvSpPr>
        <p:spPr>
          <a:xfrm>
            <a:off x="0" y="529391"/>
            <a:ext cx="4597629" cy="20580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641165" y="1579768"/>
            <a:ext cx="7912927" cy="2407867"/>
          </a:xfrm>
          <a:prstGeom prst="rect">
            <a:avLst/>
          </a:prstGeom>
        </p:spPr>
        <p:txBody>
          <a:bodyPr vert="horz" wrap="square" lIns="0" tIns="68100" rIns="0" bIns="0" rtlCol="0">
            <a:spAutoFit/>
          </a:bodyPr>
          <a:lstStyle/>
          <a:p>
            <a:pPr marL="274387" marR="25350" indent="-264445" algn="just">
              <a:lnSpc>
                <a:spcPct val="80400"/>
              </a:lnSpc>
              <a:spcBef>
                <a:spcPts val="4"/>
              </a:spcBef>
              <a:buClr>
                <a:srgbClr val="FF378B"/>
              </a:buClr>
              <a:buSzPct val="79591"/>
              <a:buFont typeface="Wingdings 2"/>
              <a:buChar char=""/>
              <a:tabLst>
                <a:tab pos="274884" algn="l"/>
              </a:tabLst>
            </a:pPr>
            <a:r>
              <a:rPr lang="tr-TR" sz="19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Cep telefonları ile sınav binalarına girmek </a:t>
            </a:r>
            <a:r>
              <a:rPr lang="tr-TR" sz="19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KESİNLİKLE yasaktır.</a:t>
            </a:r>
          </a:p>
          <a:p>
            <a:pPr marL="9942" marR="25350" algn="just">
              <a:lnSpc>
                <a:spcPct val="80400"/>
              </a:lnSpc>
              <a:spcBef>
                <a:spcPts val="4"/>
              </a:spcBef>
              <a:buClr>
                <a:srgbClr val="FF378B"/>
              </a:buClr>
              <a:buSzPct val="79591"/>
              <a:tabLst>
                <a:tab pos="274884" algn="l"/>
              </a:tabLst>
            </a:pPr>
            <a:endParaRPr lang="tr-TR" sz="19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9942" marR="25350" algn="just">
              <a:lnSpc>
                <a:spcPct val="80400"/>
              </a:lnSpc>
              <a:spcBef>
                <a:spcPts val="4"/>
              </a:spcBef>
              <a:buClr>
                <a:srgbClr val="FF378B"/>
              </a:buClr>
              <a:buSzPct val="79591"/>
              <a:tabLst>
                <a:tab pos="274884" algn="l"/>
              </a:tabLst>
            </a:pPr>
            <a:endParaRPr lang="tr-TR" sz="19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274387" marR="25350" indent="-264445" algn="just">
              <a:lnSpc>
                <a:spcPct val="80400"/>
              </a:lnSpc>
              <a:spcBef>
                <a:spcPts val="4"/>
              </a:spcBef>
              <a:buClr>
                <a:srgbClr val="FF378B"/>
              </a:buClr>
              <a:buSzPct val="79591"/>
              <a:buFont typeface="Wingdings 2"/>
              <a:buChar char=""/>
              <a:tabLst>
                <a:tab pos="274884" algn="l"/>
              </a:tabLst>
            </a:pPr>
            <a:r>
              <a:rPr lang="tr-TR" sz="19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900" dirty="0">
                <a:latin typeface="Arial" pitchFamily="34" charset="0"/>
                <a:cs typeface="Arial" pitchFamily="34" charset="0"/>
              </a:rPr>
              <a:t>Bina </a:t>
            </a:r>
            <a:r>
              <a:rPr lang="tr-TR" sz="1900" dirty="0" smtClean="0">
                <a:latin typeface="Arial" pitchFamily="34" charset="0"/>
                <a:cs typeface="Arial" pitchFamily="34" charset="0"/>
              </a:rPr>
              <a:t>komisyon başkanı hariç diğer komisyon üyeleri </a:t>
            </a:r>
            <a:r>
              <a:rPr lang="tr-TR" sz="1900" dirty="0">
                <a:latin typeface="Arial" pitchFamily="34" charset="0"/>
                <a:cs typeface="Arial" pitchFamily="34" charset="0"/>
              </a:rPr>
              <a:t>ve hizmetliler de dahil </a:t>
            </a:r>
            <a:r>
              <a:rPr lang="tr-TR" sz="1900" dirty="0" smtClean="0">
                <a:latin typeface="Arial" pitchFamily="34" charset="0"/>
                <a:cs typeface="Arial" pitchFamily="34" charset="0"/>
              </a:rPr>
              <a:t>olmak üzere hiçbir </a:t>
            </a:r>
            <a:r>
              <a:rPr lang="tr-TR" sz="1900" dirty="0">
                <a:latin typeface="Arial" pitchFamily="34" charset="0"/>
                <a:cs typeface="Arial" pitchFamily="34" charset="0"/>
              </a:rPr>
              <a:t>sınav görevlisinde cep telefonuna müsamaha gösterilmeyecektir</a:t>
            </a:r>
            <a:r>
              <a:rPr lang="tr-TR" sz="19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274387" marR="25350" indent="-264445" algn="just">
              <a:lnSpc>
                <a:spcPct val="80400"/>
              </a:lnSpc>
              <a:spcBef>
                <a:spcPts val="4"/>
              </a:spcBef>
              <a:buClr>
                <a:srgbClr val="FF378B"/>
              </a:buClr>
              <a:buSzPct val="79591"/>
              <a:buFont typeface="Wingdings 2"/>
              <a:buChar char=""/>
              <a:tabLst>
                <a:tab pos="274884" algn="l"/>
              </a:tabLst>
            </a:pPr>
            <a:endParaRPr lang="tr-TR" sz="1900" dirty="0">
              <a:latin typeface="Arial" pitchFamily="34" charset="0"/>
              <a:cs typeface="Arial" pitchFamily="34" charset="0"/>
            </a:endParaRPr>
          </a:p>
          <a:p>
            <a:pPr marL="274387" marR="25350" indent="-264445" algn="just">
              <a:lnSpc>
                <a:spcPct val="80400"/>
              </a:lnSpc>
              <a:spcBef>
                <a:spcPts val="4"/>
              </a:spcBef>
              <a:buClr>
                <a:srgbClr val="FF378B"/>
              </a:buClr>
              <a:buSzPct val="79591"/>
              <a:buFont typeface="Wingdings 2"/>
              <a:buChar char=""/>
              <a:tabLst>
                <a:tab pos="274884" algn="l"/>
              </a:tabLst>
            </a:pPr>
            <a:r>
              <a:rPr lang="tr-TR" sz="1900" dirty="0">
                <a:latin typeface="Arial" pitchFamily="34" charset="0"/>
                <a:cs typeface="Arial" pitchFamily="34" charset="0"/>
              </a:rPr>
              <a:t>Öğrenciler sınav salonlarına bandajı çıkarılmış şeffaf pet şişe içerisinde su </a:t>
            </a:r>
            <a:r>
              <a:rPr lang="tr-TR" sz="1900" dirty="0" smtClean="0">
                <a:latin typeface="Arial" pitchFamily="34" charset="0"/>
                <a:cs typeface="Arial" pitchFamily="34" charset="0"/>
              </a:rPr>
              <a:t>getirebilecektir.</a:t>
            </a:r>
            <a:endParaRPr lang="tr-TR" sz="1900" dirty="0">
              <a:latin typeface="Arial" pitchFamily="34" charset="0"/>
              <a:cs typeface="Arial" pitchFamily="34" charset="0"/>
            </a:endParaRPr>
          </a:p>
          <a:p>
            <a:pPr marL="9942" marR="25350" algn="just">
              <a:lnSpc>
                <a:spcPct val="80400"/>
              </a:lnSpc>
              <a:spcBef>
                <a:spcPts val="4"/>
              </a:spcBef>
              <a:buClr>
                <a:srgbClr val="FF378B"/>
              </a:buClr>
              <a:buSzPct val="79591"/>
              <a:tabLst>
                <a:tab pos="274884" algn="l"/>
              </a:tabLst>
            </a:pPr>
            <a:endParaRPr lang="tr-TR" sz="1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Metin kutusu 68"/>
          <p:cNvSpPr txBox="1"/>
          <p:nvPr/>
        </p:nvSpPr>
        <p:spPr>
          <a:xfrm>
            <a:off x="1942556" y="351321"/>
            <a:ext cx="5448844" cy="841720"/>
          </a:xfrm>
          <a:prstGeom prst="rect">
            <a:avLst/>
          </a:prstGeom>
          <a:noFill/>
        </p:spPr>
        <p:txBody>
          <a:bodyPr wrap="square" lIns="71579" tIns="35790" rIns="71579" bIns="35790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500" b="1" dirty="0">
                <a:ln>
                  <a:solidFill>
                    <a:schemeClr val="tx1"/>
                  </a:solidFill>
                </a:ln>
                <a:solidFill>
                  <a:srgbClr val="FF378B"/>
                </a:solidFill>
              </a:rPr>
              <a:t>SINAV MERKEZİNDE YAPILACAK HAZIRLIKLAR</a:t>
            </a:r>
          </a:p>
        </p:txBody>
      </p:sp>
      <p:pic>
        <p:nvPicPr>
          <p:cNvPr id="70" name="Resim 6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56" y="-128011"/>
            <a:ext cx="1732147" cy="137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86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object 64"/>
          <p:cNvSpPr/>
          <p:nvPr/>
        </p:nvSpPr>
        <p:spPr>
          <a:xfrm>
            <a:off x="0" y="529391"/>
            <a:ext cx="4597629" cy="20580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7"/>
          <p:cNvSpPr txBox="1"/>
          <p:nvPr/>
        </p:nvSpPr>
        <p:spPr>
          <a:xfrm>
            <a:off x="487607" y="2114550"/>
            <a:ext cx="8220043" cy="1786144"/>
          </a:xfrm>
          <a:prstGeom prst="rect">
            <a:avLst/>
          </a:prstGeom>
        </p:spPr>
        <p:txBody>
          <a:bodyPr vert="horz" wrap="square" lIns="0" tIns="10936" rIns="0" bIns="0" rtlCol="0">
            <a:spAutoFit/>
          </a:bodyPr>
          <a:lstStyle/>
          <a:p>
            <a:pPr marL="274387" marR="3977" indent="-264445" algn="just">
              <a:lnSpc>
                <a:spcPct val="99300"/>
              </a:lnSpc>
              <a:spcBef>
                <a:spcPts val="86"/>
              </a:spcBef>
              <a:buClr>
                <a:srgbClr val="FF378B"/>
              </a:buClr>
              <a:buSzPct val="79245"/>
              <a:buFont typeface="Wingdings 2"/>
              <a:buChar char=""/>
              <a:tabLst>
                <a:tab pos="274884" algn="l"/>
              </a:tabLst>
            </a:pPr>
            <a:r>
              <a:rPr sz="1900" spc="-12" dirty="0">
                <a:latin typeface="+mj-lt"/>
                <a:cs typeface="Century Gothic"/>
              </a:rPr>
              <a:t>Her </a:t>
            </a:r>
            <a:r>
              <a:rPr lang="tr-TR" sz="1900" spc="-8" dirty="0">
                <a:latin typeface="+mj-lt"/>
                <a:cs typeface="Century Gothic"/>
              </a:rPr>
              <a:t>oturumda </a:t>
            </a:r>
            <a:r>
              <a:rPr lang="tr-TR" sz="1900" spc="-8" dirty="0" smtClean="0">
                <a:latin typeface="+mj-lt"/>
                <a:cs typeface="Century Gothic"/>
              </a:rPr>
              <a:t>sadece </a:t>
            </a:r>
            <a:r>
              <a:rPr sz="1900" spc="-8" dirty="0" smtClean="0">
                <a:latin typeface="+mj-lt"/>
                <a:cs typeface="Century Gothic"/>
              </a:rPr>
              <a:t>o </a:t>
            </a:r>
            <a:r>
              <a:rPr lang="tr-TR" sz="1900" spc="-8" dirty="0">
                <a:latin typeface="+mj-lt"/>
                <a:cs typeface="Century Gothic"/>
              </a:rPr>
              <a:t>oturuma </a:t>
            </a:r>
            <a:r>
              <a:rPr sz="1900" spc="12" dirty="0" err="1">
                <a:latin typeface="+mj-lt"/>
                <a:cs typeface="Century Gothic"/>
              </a:rPr>
              <a:t>ait</a:t>
            </a:r>
            <a:r>
              <a:rPr sz="1900" spc="12" dirty="0">
                <a:latin typeface="+mj-lt"/>
                <a:cs typeface="Century Gothic"/>
              </a:rPr>
              <a:t> </a:t>
            </a:r>
            <a:r>
              <a:rPr sz="1900" spc="-4" dirty="0">
                <a:latin typeface="+mj-lt"/>
                <a:cs typeface="Century Gothic"/>
              </a:rPr>
              <a:t>sınav </a:t>
            </a:r>
            <a:r>
              <a:rPr sz="1900" spc="-8" dirty="0">
                <a:latin typeface="+mj-lt"/>
                <a:cs typeface="Century Gothic"/>
              </a:rPr>
              <a:t>evrak kutusu süresi </a:t>
            </a:r>
            <a:r>
              <a:rPr sz="1900" spc="-4" dirty="0">
                <a:latin typeface="+mj-lt"/>
                <a:cs typeface="Century Gothic"/>
              </a:rPr>
              <a:t>içerisinde  açılıp </a:t>
            </a:r>
            <a:r>
              <a:rPr sz="1900" spc="-8" dirty="0">
                <a:latin typeface="+mj-lt"/>
                <a:cs typeface="Century Gothic"/>
              </a:rPr>
              <a:t>kapatılacaktır. </a:t>
            </a:r>
            <a:r>
              <a:rPr lang="tr-TR" sz="1900" spc="-8" dirty="0" smtClean="0">
                <a:latin typeface="+mj-lt"/>
                <a:cs typeface="Century Gothic"/>
              </a:rPr>
              <a:t> Sabah oturumu sarı kutudur.</a:t>
            </a:r>
            <a:endParaRPr lang="tr-TR" sz="1900" spc="-8" dirty="0">
              <a:latin typeface="+mj-lt"/>
              <a:cs typeface="Century Gothic"/>
            </a:endParaRPr>
          </a:p>
          <a:p>
            <a:pPr marL="274387" marR="3977" indent="-264445" algn="just">
              <a:lnSpc>
                <a:spcPct val="99300"/>
              </a:lnSpc>
              <a:spcBef>
                <a:spcPts val="86"/>
              </a:spcBef>
              <a:buClr>
                <a:srgbClr val="FF378B"/>
              </a:buClr>
              <a:buSzPct val="79245"/>
              <a:buFont typeface="Wingdings 2"/>
              <a:buChar char=""/>
              <a:tabLst>
                <a:tab pos="274884" algn="l"/>
              </a:tabLst>
            </a:pPr>
            <a:endParaRPr lang="tr-TR" sz="1900" spc="-8" dirty="0">
              <a:latin typeface="+mj-lt"/>
              <a:cs typeface="Century Gothic"/>
            </a:endParaRPr>
          </a:p>
          <a:p>
            <a:pPr marL="274387" marR="3977" indent="-264445" algn="just">
              <a:lnSpc>
                <a:spcPct val="99300"/>
              </a:lnSpc>
              <a:spcBef>
                <a:spcPts val="86"/>
              </a:spcBef>
              <a:buClr>
                <a:srgbClr val="FF378B"/>
              </a:buClr>
              <a:buSzPct val="79245"/>
              <a:buFont typeface="Wingdings 2"/>
              <a:buChar char=""/>
              <a:tabLst>
                <a:tab pos="274884" algn="l"/>
              </a:tabLst>
            </a:pPr>
            <a:r>
              <a:rPr sz="1900" spc="-4" dirty="0" err="1">
                <a:latin typeface="+mj-lt"/>
                <a:cs typeface="Century Gothic"/>
              </a:rPr>
              <a:t>Farklı</a:t>
            </a:r>
            <a:r>
              <a:rPr sz="1900" spc="-4" dirty="0">
                <a:latin typeface="+mj-lt"/>
                <a:cs typeface="Century Gothic"/>
              </a:rPr>
              <a:t> </a:t>
            </a:r>
            <a:r>
              <a:rPr lang="tr-TR" sz="1900" spc="-4" dirty="0">
                <a:latin typeface="+mj-lt"/>
                <a:cs typeface="Century Gothic"/>
              </a:rPr>
              <a:t>oturuma </a:t>
            </a:r>
            <a:r>
              <a:rPr sz="1900" spc="12" dirty="0" err="1">
                <a:latin typeface="+mj-lt"/>
                <a:cs typeface="Century Gothic"/>
              </a:rPr>
              <a:t>ait</a:t>
            </a:r>
            <a:r>
              <a:rPr sz="1900" spc="12" dirty="0">
                <a:latin typeface="+mj-lt"/>
                <a:cs typeface="Century Gothic"/>
              </a:rPr>
              <a:t> </a:t>
            </a:r>
            <a:r>
              <a:rPr sz="1900" spc="-4" dirty="0">
                <a:latin typeface="+mj-lt"/>
                <a:cs typeface="Century Gothic"/>
              </a:rPr>
              <a:t>sınav evrakının  </a:t>
            </a:r>
            <a:r>
              <a:rPr sz="1900" spc="-8" dirty="0">
                <a:latin typeface="+mj-lt"/>
                <a:cs typeface="Century Gothic"/>
              </a:rPr>
              <a:t>bulunduğu </a:t>
            </a:r>
            <a:r>
              <a:rPr sz="1900" spc="-4" dirty="0">
                <a:latin typeface="+mj-lt"/>
                <a:cs typeface="Century Gothic"/>
              </a:rPr>
              <a:t>sınav güvenlik </a:t>
            </a:r>
            <a:r>
              <a:rPr sz="1900" spc="-8" dirty="0">
                <a:latin typeface="+mj-lt"/>
                <a:cs typeface="Century Gothic"/>
              </a:rPr>
              <a:t>kutu </a:t>
            </a:r>
            <a:r>
              <a:rPr sz="1900" dirty="0">
                <a:latin typeface="+mj-lt"/>
                <a:cs typeface="Century Gothic"/>
              </a:rPr>
              <a:t>ve </a:t>
            </a:r>
            <a:r>
              <a:rPr sz="1900" spc="-8" dirty="0">
                <a:latin typeface="+mj-lt"/>
                <a:cs typeface="Century Gothic"/>
              </a:rPr>
              <a:t>poşetlerinin </a:t>
            </a:r>
            <a:r>
              <a:rPr sz="1900" spc="-12" dirty="0">
                <a:latin typeface="+mj-lt"/>
                <a:cs typeface="Century Gothic"/>
              </a:rPr>
              <a:t>kendi  </a:t>
            </a:r>
            <a:r>
              <a:rPr sz="1900" spc="-8" dirty="0">
                <a:latin typeface="+mj-lt"/>
                <a:cs typeface="Century Gothic"/>
              </a:rPr>
              <a:t>bölümü haricinde açılmamasına </a:t>
            </a:r>
            <a:r>
              <a:rPr sz="1900" dirty="0">
                <a:latin typeface="+mj-lt"/>
                <a:cs typeface="Century Gothic"/>
              </a:rPr>
              <a:t>dikkat</a:t>
            </a:r>
            <a:r>
              <a:rPr sz="1900" spc="-243" dirty="0">
                <a:latin typeface="+mj-lt"/>
                <a:cs typeface="Century Gothic"/>
              </a:rPr>
              <a:t> </a:t>
            </a:r>
            <a:r>
              <a:rPr sz="1900" spc="-8" dirty="0" err="1">
                <a:latin typeface="+mj-lt"/>
                <a:cs typeface="Century Gothic"/>
              </a:rPr>
              <a:t>edilecektir</a:t>
            </a:r>
            <a:r>
              <a:rPr sz="1900" spc="-8" dirty="0">
                <a:latin typeface="+mj-lt"/>
                <a:cs typeface="Century Gothic"/>
              </a:rPr>
              <a:t>.</a:t>
            </a:r>
            <a:endParaRPr lang="tr-TR" sz="1900" spc="-8" dirty="0">
              <a:latin typeface="+mj-lt"/>
              <a:cs typeface="Century Gothic"/>
            </a:endParaRPr>
          </a:p>
          <a:p>
            <a:pPr marL="9942" marR="3977" algn="just">
              <a:lnSpc>
                <a:spcPct val="99300"/>
              </a:lnSpc>
              <a:spcBef>
                <a:spcPts val="86"/>
              </a:spcBef>
              <a:buClr>
                <a:srgbClr val="FF378B"/>
              </a:buClr>
              <a:buSzPct val="79245"/>
              <a:tabLst>
                <a:tab pos="274884" algn="l"/>
              </a:tabLst>
            </a:pPr>
            <a:endParaRPr lang="tr-TR" sz="1900" spc="-8" dirty="0">
              <a:latin typeface="+mj-lt"/>
              <a:cs typeface="Century Gothic"/>
            </a:endParaRPr>
          </a:p>
        </p:txBody>
      </p:sp>
      <p:sp>
        <p:nvSpPr>
          <p:cNvPr id="71" name="Metin kutusu 70"/>
          <p:cNvSpPr txBox="1"/>
          <p:nvPr/>
        </p:nvSpPr>
        <p:spPr>
          <a:xfrm>
            <a:off x="1828800" y="529391"/>
            <a:ext cx="7201444" cy="503166"/>
          </a:xfrm>
          <a:prstGeom prst="rect">
            <a:avLst/>
          </a:prstGeom>
          <a:noFill/>
        </p:spPr>
        <p:txBody>
          <a:bodyPr wrap="square" lIns="71579" tIns="35790" rIns="71579" bIns="35790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800" b="1" dirty="0">
                <a:ln>
                  <a:solidFill>
                    <a:schemeClr val="tx1"/>
                  </a:solidFill>
                </a:ln>
                <a:solidFill>
                  <a:srgbClr val="FF378B"/>
                </a:solidFill>
              </a:rPr>
              <a:t>SINAV ÖNCESİ</a:t>
            </a:r>
          </a:p>
        </p:txBody>
      </p:sp>
      <p:pic>
        <p:nvPicPr>
          <p:cNvPr id="72" name="Resim 7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56" y="-128011"/>
            <a:ext cx="1732147" cy="13788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2"/>
          <a:srcRect l="13658" t="23385" r="15795" b="5639"/>
          <a:stretch/>
        </p:blipFill>
        <p:spPr>
          <a:xfrm>
            <a:off x="29378" y="438150"/>
            <a:ext cx="9144000" cy="41172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354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/>
          <a:srcRect l="12946" t="24651" r="9383" b="18314"/>
          <a:stretch/>
        </p:blipFill>
        <p:spPr>
          <a:xfrm>
            <a:off x="7655" y="458277"/>
            <a:ext cx="9154133" cy="30082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009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/>
          <a:srcRect l="13659" t="28454" r="9383" b="13244"/>
          <a:stretch/>
        </p:blipFill>
        <p:spPr>
          <a:xfrm>
            <a:off x="0" y="393326"/>
            <a:ext cx="9067800" cy="31120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224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/>
          <a:srcRect l="14371" t="24651" r="9383" b="14512"/>
          <a:stretch/>
        </p:blipFill>
        <p:spPr>
          <a:xfrm>
            <a:off x="76200" y="393326"/>
            <a:ext cx="8915400" cy="327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250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/>
          <a:srcRect l="13658" t="19012" r="7958" b="17616"/>
          <a:stretch/>
        </p:blipFill>
        <p:spPr>
          <a:xfrm>
            <a:off x="0" y="341459"/>
            <a:ext cx="9067800" cy="33195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987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object 64"/>
          <p:cNvSpPr/>
          <p:nvPr/>
        </p:nvSpPr>
        <p:spPr>
          <a:xfrm>
            <a:off x="0" y="529391"/>
            <a:ext cx="4597629" cy="20580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0" y="497061"/>
            <a:ext cx="9143131" cy="40871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896534" y="1064804"/>
            <a:ext cx="7874265" cy="3946010"/>
          </a:xfrm>
          <a:prstGeom prst="rect">
            <a:avLst/>
          </a:prstGeom>
        </p:spPr>
        <p:txBody>
          <a:bodyPr vert="horz" wrap="square" lIns="0" tIns="8947" rIns="0" bIns="0" rtlCol="0">
            <a:spAutoFit/>
          </a:bodyPr>
          <a:lstStyle/>
          <a:p>
            <a:pPr marL="274387" marR="3977" indent="-264445" algn="just">
              <a:lnSpc>
                <a:spcPct val="100200"/>
              </a:lnSpc>
              <a:spcBef>
                <a:spcPts val="70"/>
              </a:spcBef>
              <a:buClr>
                <a:srgbClr val="FF378B"/>
              </a:buClr>
              <a:buSzPct val="79591"/>
              <a:buFont typeface="Wingdings 2"/>
              <a:buChar char=""/>
              <a:tabLst>
                <a:tab pos="274884" algn="l"/>
              </a:tabLst>
            </a:pPr>
            <a:r>
              <a:rPr sz="1900" dirty="0">
                <a:latin typeface="Arial" pitchFamily="34" charset="0"/>
                <a:cs typeface="Arial" pitchFamily="34" charset="0"/>
              </a:rPr>
              <a:t>Öğrenciler, </a:t>
            </a:r>
            <a:endParaRPr lang="tr-TR" sz="1900" dirty="0">
              <a:latin typeface="Arial" pitchFamily="34" charset="0"/>
              <a:cs typeface="Arial" pitchFamily="34" charset="0"/>
            </a:endParaRPr>
          </a:p>
          <a:p>
            <a:pPr marL="278364" marR="3977" indent="-268422" algn="just">
              <a:lnSpc>
                <a:spcPct val="100200"/>
              </a:lnSpc>
              <a:spcBef>
                <a:spcPts val="70"/>
              </a:spcBef>
              <a:buClr>
                <a:srgbClr val="FF378B"/>
              </a:buClr>
              <a:buSzPct val="79591"/>
              <a:buFont typeface="Wingdings" panose="05000000000000000000" pitchFamily="2" charset="2"/>
              <a:buChar char="Ø"/>
              <a:tabLst>
                <a:tab pos="274884" algn="l"/>
              </a:tabLst>
            </a:pPr>
            <a:r>
              <a:rPr lang="tr-TR" sz="1900" b="1" dirty="0" err="1">
                <a:latin typeface="Arial" pitchFamily="34" charset="0"/>
                <a:cs typeface="Arial" pitchFamily="34" charset="0"/>
              </a:rPr>
              <a:t>G</a:t>
            </a:r>
            <a:r>
              <a:rPr sz="1900" b="1" dirty="0" err="1">
                <a:latin typeface="Arial" pitchFamily="34" charset="0"/>
                <a:cs typeface="Arial" pitchFamily="34" charset="0"/>
              </a:rPr>
              <a:t>eçerli</a:t>
            </a:r>
            <a:r>
              <a:rPr sz="1900" b="1" dirty="0">
                <a:latin typeface="Arial" pitchFamily="34" charset="0"/>
                <a:cs typeface="Arial" pitchFamily="34" charset="0"/>
              </a:rPr>
              <a:t> </a:t>
            </a:r>
            <a:r>
              <a:rPr sz="1900" b="1" dirty="0" err="1">
                <a:latin typeface="Arial" pitchFamily="34" charset="0"/>
                <a:cs typeface="Arial" pitchFamily="34" charset="0"/>
              </a:rPr>
              <a:t>kimlik</a:t>
            </a:r>
            <a:r>
              <a:rPr sz="1900" b="1" dirty="0">
                <a:latin typeface="Arial" pitchFamily="34" charset="0"/>
                <a:cs typeface="Arial" pitchFamily="34" charset="0"/>
              </a:rPr>
              <a:t> </a:t>
            </a:r>
            <a:r>
              <a:rPr sz="1900" b="1" dirty="0" err="1">
                <a:latin typeface="Arial" pitchFamily="34" charset="0"/>
                <a:cs typeface="Arial" pitchFamily="34" charset="0"/>
              </a:rPr>
              <a:t>belgesi</a:t>
            </a:r>
            <a:r>
              <a:rPr lang="tr-TR" sz="1900" b="1" dirty="0">
                <a:latin typeface="Arial" pitchFamily="34" charset="0"/>
                <a:cs typeface="Arial" pitchFamily="34" charset="0"/>
              </a:rPr>
              <a:t>;</a:t>
            </a:r>
          </a:p>
          <a:p>
            <a:pPr marL="278364" marR="3977" indent="-268422" algn="just">
              <a:lnSpc>
                <a:spcPct val="100200"/>
              </a:lnSpc>
              <a:spcBef>
                <a:spcPts val="70"/>
              </a:spcBef>
              <a:buClr>
                <a:srgbClr val="FF378B"/>
              </a:buClr>
              <a:buSzPct val="79591"/>
              <a:buFont typeface="Wingdings" panose="05000000000000000000" pitchFamily="2" charset="2"/>
              <a:buChar char="ü"/>
              <a:tabLst>
                <a:tab pos="274884" algn="l"/>
              </a:tabLst>
            </a:pPr>
            <a:r>
              <a:rPr sz="1900" i="1" spc="-16" dirty="0">
                <a:latin typeface="Arial" pitchFamily="34" charset="0"/>
                <a:cs typeface="Arial" pitchFamily="34" charset="0"/>
              </a:rPr>
              <a:t>T.C. </a:t>
            </a:r>
            <a:r>
              <a:rPr sz="1900" i="1" dirty="0">
                <a:latin typeface="Arial" pitchFamily="34" charset="0"/>
                <a:cs typeface="Arial" pitchFamily="34" charset="0"/>
              </a:rPr>
              <a:t>kimlik </a:t>
            </a:r>
            <a:r>
              <a:rPr sz="1900" i="1" spc="4" dirty="0">
                <a:latin typeface="Arial" pitchFamily="34" charset="0"/>
                <a:cs typeface="Arial" pitchFamily="34" charset="0"/>
              </a:rPr>
              <a:t>numaralı </a:t>
            </a:r>
            <a:r>
              <a:rPr sz="1900" i="1" spc="-4" dirty="0">
                <a:latin typeface="Arial" pitchFamily="34" charset="0"/>
                <a:cs typeface="Arial" pitchFamily="34" charset="0"/>
              </a:rPr>
              <a:t>nüfus  cüzdanı </a:t>
            </a:r>
            <a:r>
              <a:rPr sz="1900" i="1" dirty="0">
                <a:latin typeface="Arial" pitchFamily="34" charset="0"/>
                <a:cs typeface="Arial" pitchFamily="34" charset="0"/>
              </a:rPr>
              <a:t>veya </a:t>
            </a:r>
            <a:r>
              <a:rPr sz="1900" i="1" spc="-16" dirty="0">
                <a:latin typeface="Arial" pitchFamily="34" charset="0"/>
                <a:cs typeface="Arial" pitchFamily="34" charset="0"/>
              </a:rPr>
              <a:t>T.C. </a:t>
            </a:r>
            <a:r>
              <a:rPr sz="1900" i="1" dirty="0" err="1">
                <a:latin typeface="Arial" pitchFamily="34" charset="0"/>
                <a:cs typeface="Arial" pitchFamily="34" charset="0"/>
              </a:rPr>
              <a:t>kimlik</a:t>
            </a:r>
            <a:r>
              <a:rPr sz="1900" i="1" dirty="0">
                <a:latin typeface="Arial" pitchFamily="34" charset="0"/>
                <a:cs typeface="Arial" pitchFamily="34" charset="0"/>
              </a:rPr>
              <a:t> </a:t>
            </a:r>
            <a:r>
              <a:rPr sz="1900" i="1" dirty="0" err="1">
                <a:latin typeface="Arial" pitchFamily="34" charset="0"/>
                <a:cs typeface="Arial" pitchFamily="34" charset="0"/>
              </a:rPr>
              <a:t>kartı</a:t>
            </a:r>
            <a:endParaRPr lang="tr-TR" sz="1900" i="1" dirty="0">
              <a:latin typeface="Arial" pitchFamily="34" charset="0"/>
              <a:cs typeface="Arial" pitchFamily="34" charset="0"/>
            </a:endParaRPr>
          </a:p>
          <a:p>
            <a:pPr marL="278364" marR="3977" indent="-268422" algn="just">
              <a:lnSpc>
                <a:spcPct val="100200"/>
              </a:lnSpc>
              <a:spcBef>
                <a:spcPts val="70"/>
              </a:spcBef>
              <a:buClr>
                <a:srgbClr val="FF378B"/>
              </a:buClr>
              <a:buSzPct val="79591"/>
              <a:buFont typeface="Wingdings" panose="05000000000000000000" pitchFamily="2" charset="2"/>
              <a:buChar char="ü"/>
              <a:tabLst>
                <a:tab pos="274884" algn="l"/>
              </a:tabLst>
            </a:pPr>
            <a:r>
              <a:rPr lang="tr-TR" sz="1900" i="1" dirty="0">
                <a:latin typeface="Arial" pitchFamily="34" charset="0"/>
                <a:cs typeface="Arial" pitchFamily="34" charset="0"/>
              </a:rPr>
              <a:t>G</a:t>
            </a:r>
            <a:r>
              <a:rPr sz="1900" i="1" dirty="0" err="1">
                <a:latin typeface="Arial" pitchFamily="34" charset="0"/>
                <a:cs typeface="Arial" pitchFamily="34" charset="0"/>
              </a:rPr>
              <a:t>eçerlik</a:t>
            </a:r>
            <a:r>
              <a:rPr sz="1900" i="1" dirty="0">
                <a:latin typeface="Arial" pitchFamily="34" charset="0"/>
                <a:cs typeface="Arial" pitchFamily="34" charset="0"/>
              </a:rPr>
              <a:t> süresi </a:t>
            </a:r>
            <a:r>
              <a:rPr sz="1900" i="1" spc="-4" dirty="0">
                <a:latin typeface="Arial" pitchFamily="34" charset="0"/>
                <a:cs typeface="Arial" pitchFamily="34" charset="0"/>
              </a:rPr>
              <a:t>devam  eden </a:t>
            </a:r>
            <a:r>
              <a:rPr sz="1900" i="1" dirty="0" err="1">
                <a:latin typeface="Arial" pitchFamily="34" charset="0"/>
                <a:cs typeface="Arial" pitchFamily="34" charset="0"/>
              </a:rPr>
              <a:t>pasaport</a:t>
            </a:r>
            <a:r>
              <a:rPr sz="1900" i="1" dirty="0">
                <a:latin typeface="Arial" pitchFamily="34" charset="0"/>
                <a:cs typeface="Arial" pitchFamily="34" charset="0"/>
              </a:rPr>
              <a:t>,</a:t>
            </a:r>
            <a:endParaRPr lang="tr-TR" sz="1900" i="1" dirty="0">
              <a:latin typeface="Arial" pitchFamily="34" charset="0"/>
              <a:cs typeface="Arial" pitchFamily="34" charset="0"/>
            </a:endParaRPr>
          </a:p>
          <a:p>
            <a:pPr marL="278364" marR="3977" indent="-268422" algn="just">
              <a:lnSpc>
                <a:spcPct val="100200"/>
              </a:lnSpc>
              <a:spcBef>
                <a:spcPts val="70"/>
              </a:spcBef>
              <a:buClr>
                <a:srgbClr val="FF378B"/>
              </a:buClr>
              <a:buSzPct val="79591"/>
              <a:buFont typeface="Wingdings" panose="05000000000000000000" pitchFamily="2" charset="2"/>
              <a:buChar char="ü"/>
              <a:tabLst>
                <a:tab pos="274884" algn="l"/>
              </a:tabLst>
            </a:pPr>
            <a:r>
              <a:rPr lang="tr-TR" sz="1900" i="1" dirty="0">
                <a:latin typeface="Arial" pitchFamily="34" charset="0"/>
                <a:cs typeface="Arial" pitchFamily="34" charset="0"/>
              </a:rPr>
              <a:t>Y</a:t>
            </a:r>
            <a:r>
              <a:rPr sz="1900" i="1" dirty="0" err="1">
                <a:latin typeface="Arial" pitchFamily="34" charset="0"/>
                <a:cs typeface="Arial" pitchFamily="34" charset="0"/>
              </a:rPr>
              <a:t>abancı</a:t>
            </a:r>
            <a:r>
              <a:rPr sz="1900" i="1" dirty="0">
                <a:latin typeface="Arial" pitchFamily="34" charset="0"/>
                <a:cs typeface="Arial" pitchFamily="34" charset="0"/>
              </a:rPr>
              <a:t> uyruklu öğrenciler </a:t>
            </a:r>
            <a:r>
              <a:rPr sz="1900" i="1" spc="-8" dirty="0">
                <a:latin typeface="Arial" pitchFamily="34" charset="0"/>
                <a:cs typeface="Arial" pitchFamily="34" charset="0"/>
              </a:rPr>
              <a:t>için </a:t>
            </a:r>
            <a:r>
              <a:rPr sz="1900" i="1" spc="4" dirty="0">
                <a:latin typeface="Arial" pitchFamily="34" charset="0"/>
                <a:cs typeface="Arial" pitchFamily="34" charset="0"/>
              </a:rPr>
              <a:t>İçişleri  Bakanlığı </a:t>
            </a:r>
            <a:r>
              <a:rPr sz="1900" i="1" spc="-4" dirty="0">
                <a:latin typeface="Arial" pitchFamily="34" charset="0"/>
                <a:cs typeface="Arial" pitchFamily="34" charset="0"/>
              </a:rPr>
              <a:t>Göç </a:t>
            </a:r>
            <a:r>
              <a:rPr sz="1900" i="1" spc="4" dirty="0">
                <a:latin typeface="Arial" pitchFamily="34" charset="0"/>
                <a:cs typeface="Arial" pitchFamily="34" charset="0"/>
              </a:rPr>
              <a:t>İdaresi </a:t>
            </a:r>
            <a:r>
              <a:rPr sz="1900" i="1" spc="-8" dirty="0">
                <a:latin typeface="Arial" pitchFamily="34" charset="0"/>
                <a:cs typeface="Arial" pitchFamily="34" charset="0"/>
              </a:rPr>
              <a:t>Genel </a:t>
            </a:r>
            <a:r>
              <a:rPr sz="1900" i="1" spc="4" dirty="0">
                <a:latin typeface="Arial" pitchFamily="34" charset="0"/>
                <a:cs typeface="Arial" pitchFamily="34" charset="0"/>
              </a:rPr>
              <a:t>Müdürlüğü tarafından </a:t>
            </a:r>
            <a:r>
              <a:rPr sz="1900" i="1" dirty="0">
                <a:latin typeface="Arial" pitchFamily="34" charset="0"/>
                <a:cs typeface="Arial" pitchFamily="34" charset="0"/>
              </a:rPr>
              <a:t>verilen  geçerlik süresi </a:t>
            </a:r>
            <a:r>
              <a:rPr sz="1900" i="1" spc="-4" dirty="0">
                <a:latin typeface="Arial" pitchFamily="34" charset="0"/>
                <a:cs typeface="Arial" pitchFamily="34" charset="0"/>
              </a:rPr>
              <a:t>devam eden </a:t>
            </a:r>
            <a:r>
              <a:rPr sz="1900" i="1" dirty="0">
                <a:latin typeface="Arial" pitchFamily="34" charset="0"/>
                <a:cs typeface="Arial" pitchFamily="34" charset="0"/>
              </a:rPr>
              <a:t>resimli, mühürlü yabancı kimlik  belgesi, </a:t>
            </a:r>
            <a:r>
              <a:rPr sz="1900" i="1" spc="-4" dirty="0">
                <a:latin typeface="Arial" pitchFamily="34" charset="0"/>
                <a:cs typeface="Arial" pitchFamily="34" charset="0"/>
              </a:rPr>
              <a:t>ikamet </a:t>
            </a:r>
            <a:r>
              <a:rPr sz="1900" i="1" spc="-8" dirty="0">
                <a:latin typeface="Arial" pitchFamily="34" charset="0"/>
                <a:cs typeface="Arial" pitchFamily="34" charset="0"/>
              </a:rPr>
              <a:t>izin </a:t>
            </a:r>
            <a:r>
              <a:rPr sz="1900" i="1" dirty="0">
                <a:latin typeface="Arial" pitchFamily="34" charset="0"/>
                <a:cs typeface="Arial" pitchFamily="34" charset="0"/>
              </a:rPr>
              <a:t>belgesi, </a:t>
            </a:r>
            <a:r>
              <a:rPr sz="1900" i="1" spc="4" dirty="0">
                <a:latin typeface="Arial" pitchFamily="34" charset="0"/>
                <a:cs typeface="Arial" pitchFamily="34" charset="0"/>
              </a:rPr>
              <a:t>çalışma </a:t>
            </a:r>
            <a:r>
              <a:rPr sz="1900" i="1" spc="-8" dirty="0" err="1">
                <a:latin typeface="Arial" pitchFamily="34" charset="0"/>
                <a:cs typeface="Arial" pitchFamily="34" charset="0"/>
              </a:rPr>
              <a:t>izin</a:t>
            </a:r>
            <a:r>
              <a:rPr sz="1900" i="1" spc="-8" dirty="0">
                <a:latin typeface="Arial" pitchFamily="34" charset="0"/>
                <a:cs typeface="Arial" pitchFamily="34" charset="0"/>
              </a:rPr>
              <a:t> </a:t>
            </a:r>
            <a:r>
              <a:rPr sz="1900" i="1" dirty="0" err="1">
                <a:latin typeface="Arial" pitchFamily="34" charset="0"/>
                <a:cs typeface="Arial" pitchFamily="34" charset="0"/>
              </a:rPr>
              <a:t>belgesi</a:t>
            </a:r>
            <a:r>
              <a:rPr lang="tr-TR" sz="1900" i="1" dirty="0">
                <a:latin typeface="Arial" pitchFamily="34" charset="0"/>
                <a:cs typeface="Arial" pitchFamily="34" charset="0"/>
              </a:rPr>
              <a:t>,</a:t>
            </a:r>
            <a:r>
              <a:rPr sz="1900" i="1" dirty="0">
                <a:latin typeface="Arial" pitchFamily="34" charset="0"/>
                <a:cs typeface="Arial" pitchFamily="34" charset="0"/>
              </a:rPr>
              <a:t>) </a:t>
            </a:r>
            <a:endParaRPr lang="tr-TR" sz="1900" i="1" dirty="0">
              <a:latin typeface="Arial" pitchFamily="34" charset="0"/>
              <a:cs typeface="Arial" pitchFamily="34" charset="0"/>
            </a:endParaRPr>
          </a:p>
          <a:p>
            <a:pPr marL="278364" marR="3977" indent="-268422" algn="just">
              <a:lnSpc>
                <a:spcPct val="100200"/>
              </a:lnSpc>
              <a:spcBef>
                <a:spcPts val="70"/>
              </a:spcBef>
              <a:buClr>
                <a:srgbClr val="FF378B"/>
              </a:buClr>
              <a:buSzPct val="79591"/>
              <a:buFont typeface="Wingdings" panose="05000000000000000000" pitchFamily="2" charset="2"/>
              <a:buChar char="ü"/>
              <a:tabLst>
                <a:tab pos="274884" algn="l"/>
              </a:tabLst>
            </a:pPr>
            <a:r>
              <a:rPr lang="tr-TR" sz="1900" i="1" dirty="0">
                <a:latin typeface="Arial" pitchFamily="34" charset="0"/>
                <a:cs typeface="Arial" pitchFamily="34" charset="0"/>
              </a:rPr>
              <a:t>Geçici kimlik belgesi/T.C. kimlik kartı talep belgesi </a:t>
            </a:r>
          </a:p>
          <a:p>
            <a:pPr marL="9942" marR="3977" algn="just">
              <a:lnSpc>
                <a:spcPct val="100200"/>
              </a:lnSpc>
              <a:spcBef>
                <a:spcPts val="70"/>
              </a:spcBef>
              <a:buClr>
                <a:srgbClr val="FF378B"/>
              </a:buClr>
              <a:buSzPct val="79591"/>
              <a:tabLst>
                <a:tab pos="274884" algn="l"/>
              </a:tabLst>
            </a:pPr>
            <a:r>
              <a:rPr sz="1900" spc="-4" dirty="0" err="1">
                <a:latin typeface="Arial" pitchFamily="34" charset="0"/>
                <a:cs typeface="Arial" pitchFamily="34" charset="0"/>
              </a:rPr>
              <a:t>kontrol</a:t>
            </a:r>
            <a:r>
              <a:rPr sz="1900" spc="-4" dirty="0">
                <a:latin typeface="Arial" pitchFamily="34" charset="0"/>
                <a:cs typeface="Arial" pitchFamily="34" charset="0"/>
              </a:rPr>
              <a:t> </a:t>
            </a:r>
            <a:r>
              <a:rPr sz="1900" dirty="0">
                <a:latin typeface="Arial" pitchFamily="34" charset="0"/>
                <a:cs typeface="Arial" pitchFamily="34" charset="0"/>
              </a:rPr>
              <a:t>edilerek </a:t>
            </a:r>
            <a:r>
              <a:rPr sz="1900" spc="4" dirty="0">
                <a:latin typeface="Arial" pitchFamily="34" charset="0"/>
                <a:cs typeface="Arial" pitchFamily="34" charset="0"/>
              </a:rPr>
              <a:t>sınava  </a:t>
            </a:r>
            <a:r>
              <a:rPr sz="1900" spc="8" dirty="0" err="1">
                <a:latin typeface="Arial" pitchFamily="34" charset="0"/>
                <a:cs typeface="Arial" pitchFamily="34" charset="0"/>
              </a:rPr>
              <a:t>alınır</a:t>
            </a:r>
            <a:r>
              <a:rPr sz="1900" spc="8" dirty="0">
                <a:latin typeface="Arial" pitchFamily="34" charset="0"/>
                <a:cs typeface="Arial" pitchFamily="34" charset="0"/>
              </a:rPr>
              <a:t>.</a:t>
            </a:r>
            <a:endParaRPr lang="tr-TR" sz="1900" spc="8" dirty="0">
              <a:latin typeface="Arial" pitchFamily="34" charset="0"/>
              <a:cs typeface="Arial" pitchFamily="34" charset="0"/>
            </a:endParaRPr>
          </a:p>
          <a:p>
            <a:pPr marL="278364" marR="3977" indent="-268422" algn="just">
              <a:lnSpc>
                <a:spcPct val="100200"/>
              </a:lnSpc>
              <a:spcBef>
                <a:spcPts val="70"/>
              </a:spcBef>
              <a:buClr>
                <a:srgbClr val="FF378B"/>
              </a:buClr>
              <a:buSzPct val="79591"/>
              <a:buFont typeface="Wingdings" panose="05000000000000000000" pitchFamily="2" charset="2"/>
              <a:buChar char="Ø"/>
              <a:tabLst>
                <a:tab pos="274884" algn="l"/>
              </a:tabLst>
            </a:pPr>
            <a:r>
              <a:rPr sz="1900" spc="8" dirty="0">
                <a:latin typeface="Arial" pitchFamily="34" charset="0"/>
                <a:cs typeface="Arial" pitchFamily="34" charset="0"/>
              </a:rPr>
              <a:t> </a:t>
            </a:r>
            <a:r>
              <a:rPr sz="1900" dirty="0">
                <a:latin typeface="Arial" pitchFamily="34" charset="0"/>
                <a:cs typeface="Arial" pitchFamily="34" charset="0"/>
              </a:rPr>
              <a:t>Geçerli kimlik belgesi yanında </a:t>
            </a:r>
            <a:r>
              <a:rPr sz="1900" spc="4" dirty="0">
                <a:latin typeface="Arial" pitchFamily="34" charset="0"/>
                <a:cs typeface="Arial" pitchFamily="34" charset="0"/>
              </a:rPr>
              <a:t>olmayan </a:t>
            </a:r>
            <a:r>
              <a:rPr sz="1900" dirty="0">
                <a:latin typeface="Arial" pitchFamily="34" charset="0"/>
                <a:cs typeface="Arial" pitchFamily="34" charset="0"/>
              </a:rPr>
              <a:t>öğrenciler  </a:t>
            </a:r>
            <a:r>
              <a:rPr sz="1900" spc="4" dirty="0" err="1">
                <a:latin typeface="Arial" pitchFamily="34" charset="0"/>
                <a:cs typeface="Arial" pitchFamily="34" charset="0"/>
              </a:rPr>
              <a:t>sınava</a:t>
            </a:r>
            <a:r>
              <a:rPr sz="1900" spc="4" dirty="0">
                <a:latin typeface="Arial" pitchFamily="34" charset="0"/>
                <a:cs typeface="Arial" pitchFamily="34" charset="0"/>
              </a:rPr>
              <a:t> </a:t>
            </a:r>
            <a:r>
              <a:rPr sz="1900" dirty="0" err="1" smtClean="0">
                <a:latin typeface="Arial" pitchFamily="34" charset="0"/>
                <a:cs typeface="Arial" pitchFamily="34" charset="0"/>
              </a:rPr>
              <a:t>alınma</a:t>
            </a:r>
            <a:r>
              <a:rPr lang="tr-TR" sz="1900" dirty="0" smtClean="0">
                <a:latin typeface="Arial" pitchFamily="34" charset="0"/>
                <a:cs typeface="Arial" pitchFamily="34" charset="0"/>
              </a:rPr>
              <a:t>z.</a:t>
            </a:r>
            <a:r>
              <a:rPr sz="1900" b="1" i="1" dirty="0" smtClean="0">
                <a:solidFill>
                  <a:srgbClr val="FF378B"/>
                </a:solidFill>
                <a:latin typeface="Arial" pitchFamily="34" charset="0"/>
                <a:cs typeface="Arial" pitchFamily="34" charset="0"/>
              </a:rPr>
              <a:t>(15 </a:t>
            </a:r>
            <a:r>
              <a:rPr sz="1900" b="1" i="1" spc="4" dirty="0" err="1">
                <a:solidFill>
                  <a:srgbClr val="FF378B"/>
                </a:solidFill>
                <a:latin typeface="Arial" pitchFamily="34" charset="0"/>
                <a:cs typeface="Arial" pitchFamily="34" charset="0"/>
              </a:rPr>
              <a:t>yaşından</a:t>
            </a:r>
            <a:r>
              <a:rPr sz="1900" b="1" i="1" spc="4" dirty="0">
                <a:solidFill>
                  <a:srgbClr val="FF378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900" b="1" i="1" dirty="0">
                <a:solidFill>
                  <a:srgbClr val="FF378B"/>
                </a:solidFill>
                <a:latin typeface="Arial" pitchFamily="34" charset="0"/>
                <a:cs typeface="Arial" pitchFamily="34" charset="0"/>
              </a:rPr>
              <a:t>büyüklerin</a:t>
            </a:r>
            <a:r>
              <a:rPr sz="1900" b="1" i="1" dirty="0">
                <a:solidFill>
                  <a:srgbClr val="FF378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900" b="1" i="1" spc="-20" dirty="0">
                <a:solidFill>
                  <a:srgbClr val="FF378B"/>
                </a:solidFill>
                <a:latin typeface="Arial" pitchFamily="34" charset="0"/>
                <a:cs typeface="Arial" pitchFamily="34" charset="0"/>
              </a:rPr>
              <a:t>T.C </a:t>
            </a:r>
            <a:r>
              <a:rPr sz="1900" b="1" i="1" dirty="0">
                <a:solidFill>
                  <a:srgbClr val="FF378B"/>
                </a:solidFill>
                <a:latin typeface="Arial" pitchFamily="34" charset="0"/>
                <a:cs typeface="Arial" pitchFamily="34" charset="0"/>
              </a:rPr>
              <a:t>Kimlik  </a:t>
            </a:r>
            <a:r>
              <a:rPr sz="1900" b="1" i="1" spc="4" dirty="0">
                <a:solidFill>
                  <a:srgbClr val="FF378B"/>
                </a:solidFill>
                <a:latin typeface="Arial" pitchFamily="34" charset="0"/>
                <a:cs typeface="Arial" pitchFamily="34" charset="0"/>
              </a:rPr>
              <a:t>numaralı </a:t>
            </a:r>
            <a:r>
              <a:rPr sz="1900" b="1" i="1" spc="-4" dirty="0" err="1">
                <a:solidFill>
                  <a:srgbClr val="FF378B"/>
                </a:solidFill>
                <a:latin typeface="Arial" pitchFamily="34" charset="0"/>
                <a:cs typeface="Arial" pitchFamily="34" charset="0"/>
              </a:rPr>
              <a:t>nüfus</a:t>
            </a:r>
            <a:r>
              <a:rPr sz="1900" b="1" i="1" spc="-4" dirty="0">
                <a:solidFill>
                  <a:srgbClr val="FF378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900" b="1" i="1" dirty="0" err="1">
                <a:solidFill>
                  <a:srgbClr val="FF378B"/>
                </a:solidFill>
                <a:latin typeface="Arial" pitchFamily="34" charset="0"/>
                <a:cs typeface="Arial" pitchFamily="34" charset="0"/>
              </a:rPr>
              <a:t>cüzdanlarında</a:t>
            </a:r>
            <a:r>
              <a:rPr lang="tr-TR" sz="1900" b="1" i="1" dirty="0">
                <a:solidFill>
                  <a:srgbClr val="FF378B"/>
                </a:solidFill>
                <a:latin typeface="Arial" pitchFamily="34" charset="0"/>
                <a:cs typeface="Arial" pitchFamily="34" charset="0"/>
              </a:rPr>
              <a:t> fotoğraf bu sınav için</a:t>
            </a:r>
            <a:r>
              <a:rPr sz="1900" b="1" i="1" spc="-51" dirty="0">
                <a:solidFill>
                  <a:srgbClr val="FF378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900" b="1" i="1" dirty="0">
                <a:solidFill>
                  <a:srgbClr val="FF378B"/>
                </a:solidFill>
                <a:latin typeface="Arial" pitchFamily="34" charset="0"/>
                <a:cs typeface="Arial" pitchFamily="34" charset="0"/>
              </a:rPr>
              <a:t>aranmayacaktır.)</a:t>
            </a:r>
          </a:p>
        </p:txBody>
      </p:sp>
      <p:sp>
        <p:nvSpPr>
          <p:cNvPr id="69" name="Metin kutusu 68"/>
          <p:cNvSpPr txBox="1"/>
          <p:nvPr/>
        </p:nvSpPr>
        <p:spPr>
          <a:xfrm>
            <a:off x="1671929" y="335522"/>
            <a:ext cx="7201444" cy="503166"/>
          </a:xfrm>
          <a:prstGeom prst="rect">
            <a:avLst/>
          </a:prstGeom>
          <a:noFill/>
        </p:spPr>
        <p:txBody>
          <a:bodyPr wrap="square" lIns="71579" tIns="35790" rIns="71579" bIns="35790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800" b="1" dirty="0">
                <a:ln>
                  <a:solidFill>
                    <a:schemeClr val="tx1"/>
                  </a:solidFill>
                </a:ln>
                <a:solidFill>
                  <a:srgbClr val="FF378B"/>
                </a:solidFill>
              </a:rPr>
              <a:t>SINAV ÖNCESİ</a:t>
            </a:r>
          </a:p>
        </p:txBody>
      </p:sp>
      <p:pic>
        <p:nvPicPr>
          <p:cNvPr id="70" name="Resim 6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74" y="-160011"/>
            <a:ext cx="1732147" cy="13788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object 64"/>
          <p:cNvSpPr/>
          <p:nvPr/>
        </p:nvSpPr>
        <p:spPr>
          <a:xfrm>
            <a:off x="0" y="529391"/>
            <a:ext cx="4597629" cy="20580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0" y="618213"/>
            <a:ext cx="9143131" cy="40871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609600" y="1558437"/>
            <a:ext cx="7623620" cy="2419195"/>
          </a:xfrm>
          <a:prstGeom prst="rect">
            <a:avLst/>
          </a:prstGeom>
        </p:spPr>
        <p:txBody>
          <a:bodyPr vert="horz" wrap="square" lIns="0" tIns="66111" rIns="0" bIns="0" rtlCol="0">
            <a:spAutoFit/>
          </a:bodyPr>
          <a:lstStyle/>
          <a:p>
            <a:pPr marL="274387" marR="3977" indent="-264445" algn="just">
              <a:lnSpc>
                <a:spcPts val="1840"/>
              </a:lnSpc>
              <a:spcBef>
                <a:spcPts val="521"/>
              </a:spcBef>
              <a:buClr>
                <a:srgbClr val="FF378B"/>
              </a:buClr>
              <a:buSzPct val="79591"/>
              <a:buFont typeface="Wingdings 2"/>
              <a:buChar char=""/>
              <a:tabLst>
                <a:tab pos="274884" algn="l"/>
              </a:tabLst>
            </a:pPr>
            <a:r>
              <a:rPr sz="1900" spc="4" dirty="0">
                <a:latin typeface="+mj-lt"/>
                <a:cs typeface="Century Gothic"/>
              </a:rPr>
              <a:t>Ayrıca </a:t>
            </a:r>
            <a:r>
              <a:rPr sz="1900" spc="-4" dirty="0" err="1">
                <a:latin typeface="+mj-lt"/>
                <a:cs typeface="Century Gothic"/>
              </a:rPr>
              <a:t>yedek</a:t>
            </a:r>
            <a:r>
              <a:rPr sz="1900" spc="-4" dirty="0">
                <a:latin typeface="+mj-lt"/>
                <a:cs typeface="Century Gothic"/>
              </a:rPr>
              <a:t> </a:t>
            </a:r>
            <a:r>
              <a:rPr lang="tr-TR" sz="1900" spc="4" dirty="0">
                <a:latin typeface="+mj-lt"/>
                <a:cs typeface="Century Gothic"/>
              </a:rPr>
              <a:t>salonda </a:t>
            </a:r>
            <a:r>
              <a:rPr sz="1900" spc="4" dirty="0" err="1">
                <a:latin typeface="+mj-lt"/>
                <a:cs typeface="Century Gothic"/>
              </a:rPr>
              <a:t>sınava</a:t>
            </a:r>
            <a:r>
              <a:rPr sz="1900" spc="4" dirty="0">
                <a:latin typeface="+mj-lt"/>
                <a:cs typeface="Century Gothic"/>
              </a:rPr>
              <a:t> </a:t>
            </a:r>
            <a:r>
              <a:rPr sz="1900" spc="8" dirty="0">
                <a:latin typeface="+mj-lt"/>
                <a:cs typeface="Century Gothic"/>
              </a:rPr>
              <a:t>katılan </a:t>
            </a:r>
            <a:r>
              <a:rPr sz="1900" dirty="0">
                <a:latin typeface="+mj-lt"/>
                <a:cs typeface="Century Gothic"/>
              </a:rPr>
              <a:t>öğrencilerin geçerli</a:t>
            </a:r>
            <a:r>
              <a:rPr sz="1900" spc="-137" dirty="0">
                <a:latin typeface="+mj-lt"/>
                <a:cs typeface="Century Gothic"/>
              </a:rPr>
              <a:t> </a:t>
            </a:r>
            <a:r>
              <a:rPr sz="1900" dirty="0">
                <a:latin typeface="+mj-lt"/>
                <a:cs typeface="Century Gothic"/>
              </a:rPr>
              <a:t>kimlik  belgesinin </a:t>
            </a:r>
            <a:r>
              <a:rPr sz="1900" spc="-4" dirty="0">
                <a:latin typeface="+mj-lt"/>
                <a:cs typeface="Century Gothic"/>
              </a:rPr>
              <a:t>fotokopisi </a:t>
            </a:r>
            <a:r>
              <a:rPr sz="1900" spc="4" dirty="0">
                <a:latin typeface="+mj-lt"/>
                <a:cs typeface="Century Gothic"/>
              </a:rPr>
              <a:t>salon yoklama </a:t>
            </a:r>
            <a:r>
              <a:rPr sz="1900" dirty="0">
                <a:latin typeface="+mj-lt"/>
                <a:cs typeface="Century Gothic"/>
              </a:rPr>
              <a:t>listesine</a:t>
            </a:r>
            <a:r>
              <a:rPr sz="1900" spc="-4" dirty="0">
                <a:latin typeface="+mj-lt"/>
                <a:cs typeface="Century Gothic"/>
              </a:rPr>
              <a:t> </a:t>
            </a:r>
            <a:r>
              <a:rPr sz="1900" spc="-4" dirty="0" err="1">
                <a:latin typeface="+mj-lt"/>
                <a:cs typeface="Century Gothic"/>
              </a:rPr>
              <a:t>eklenecektir</a:t>
            </a:r>
            <a:r>
              <a:rPr sz="1900" spc="-4" dirty="0">
                <a:latin typeface="+mj-lt"/>
                <a:cs typeface="Century Gothic"/>
              </a:rPr>
              <a:t>.</a:t>
            </a:r>
            <a:endParaRPr lang="tr-TR" sz="1900" spc="-4" dirty="0">
              <a:latin typeface="+mj-lt"/>
              <a:cs typeface="Century Gothic"/>
            </a:endParaRPr>
          </a:p>
          <a:p>
            <a:pPr marL="274387" marR="3977" indent="-264445" algn="just">
              <a:lnSpc>
                <a:spcPts val="1840"/>
              </a:lnSpc>
              <a:spcBef>
                <a:spcPts val="521"/>
              </a:spcBef>
              <a:buClr>
                <a:srgbClr val="FF378B"/>
              </a:buClr>
              <a:buSzPct val="79591"/>
              <a:buFont typeface="Wingdings 2"/>
              <a:buChar char=""/>
              <a:tabLst>
                <a:tab pos="274884" algn="l"/>
              </a:tabLst>
            </a:pPr>
            <a:endParaRPr sz="1900" dirty="0">
              <a:latin typeface="+mj-lt"/>
              <a:cs typeface="Century Gothic"/>
            </a:endParaRPr>
          </a:p>
          <a:p>
            <a:pPr marL="274387" marR="112837" indent="-264445" algn="just">
              <a:lnSpc>
                <a:spcPct val="80300"/>
              </a:lnSpc>
              <a:spcBef>
                <a:spcPts val="462"/>
              </a:spcBef>
              <a:buClr>
                <a:srgbClr val="FF378B"/>
              </a:buClr>
              <a:buSzPct val="79591"/>
              <a:buFont typeface="Wingdings 2"/>
              <a:buChar char=""/>
              <a:tabLst>
                <a:tab pos="274884" algn="l"/>
              </a:tabLst>
            </a:pPr>
            <a:r>
              <a:rPr lang="tr-TR" sz="1900" dirty="0">
                <a:latin typeface="+mj-lt"/>
                <a:cs typeface="Century Gothic"/>
              </a:rPr>
              <a:t>Açık ortaokul öğrencileri Bakanlığımız tarafından rastgele okullara </a:t>
            </a:r>
            <a:r>
              <a:rPr lang="tr-TR" sz="1900" dirty="0" smtClean="0">
                <a:latin typeface="+mj-lt"/>
                <a:cs typeface="Century Gothic"/>
              </a:rPr>
              <a:t>yerleştirilmiştir. Bu öğrenciler kendileri sınav giriş belgesini çıkarıp gelmiş olabilir. </a:t>
            </a:r>
            <a:r>
              <a:rPr lang="tr-TR" sz="1900" dirty="0">
                <a:latin typeface="+mj-lt"/>
                <a:cs typeface="Century Gothic"/>
              </a:rPr>
              <a:t>Bu öğrencilere yardımcı olunması gerekmektedir.</a:t>
            </a:r>
          </a:p>
          <a:p>
            <a:pPr marL="9942" marR="112837" algn="just">
              <a:lnSpc>
                <a:spcPct val="80300"/>
              </a:lnSpc>
              <a:spcBef>
                <a:spcPts val="462"/>
              </a:spcBef>
              <a:buClr>
                <a:srgbClr val="FF378B"/>
              </a:buClr>
              <a:buSzPct val="79591"/>
              <a:tabLst>
                <a:tab pos="274884" algn="l"/>
              </a:tabLst>
            </a:pPr>
            <a:endParaRPr sz="1900" dirty="0">
              <a:latin typeface="+mj-lt"/>
              <a:cs typeface="Century Gothic"/>
            </a:endParaRPr>
          </a:p>
          <a:p>
            <a:pPr marL="274387" marR="192369" indent="-264445" algn="just">
              <a:lnSpc>
                <a:spcPct val="80000"/>
              </a:lnSpc>
              <a:spcBef>
                <a:spcPts val="485"/>
              </a:spcBef>
              <a:buClr>
                <a:srgbClr val="FF378B"/>
              </a:buClr>
              <a:buSzPct val="79591"/>
              <a:buFont typeface="Wingdings 2"/>
              <a:buChar char=""/>
              <a:tabLst>
                <a:tab pos="274884" algn="l"/>
              </a:tabLst>
            </a:pPr>
            <a:r>
              <a:rPr sz="1900" spc="-4" dirty="0" err="1">
                <a:latin typeface="+mj-lt"/>
                <a:cs typeface="Century Gothic"/>
              </a:rPr>
              <a:t>Özel</a:t>
            </a:r>
            <a:r>
              <a:rPr sz="1900" spc="-4" dirty="0">
                <a:latin typeface="+mj-lt"/>
                <a:cs typeface="Century Gothic"/>
              </a:rPr>
              <a:t> eğitim ihtiyacı </a:t>
            </a:r>
            <a:r>
              <a:rPr sz="1900" spc="4" dirty="0">
                <a:latin typeface="+mj-lt"/>
                <a:cs typeface="Century Gothic"/>
              </a:rPr>
              <a:t>olan </a:t>
            </a:r>
            <a:r>
              <a:rPr sz="1900" dirty="0">
                <a:latin typeface="+mj-lt"/>
                <a:cs typeface="Century Gothic"/>
              </a:rPr>
              <a:t>öğrencilerin </a:t>
            </a:r>
            <a:r>
              <a:rPr sz="1900" spc="4" dirty="0">
                <a:latin typeface="+mj-lt"/>
                <a:cs typeface="Century Gothic"/>
              </a:rPr>
              <a:t>sınav </a:t>
            </a:r>
            <a:r>
              <a:rPr sz="1900" spc="-4" dirty="0">
                <a:latin typeface="+mj-lt"/>
                <a:cs typeface="Century Gothic"/>
              </a:rPr>
              <a:t>giriş </a:t>
            </a:r>
            <a:r>
              <a:rPr sz="1900" dirty="0">
                <a:latin typeface="+mj-lt"/>
                <a:cs typeface="Century Gothic"/>
              </a:rPr>
              <a:t>belgesinde,  kimlik bilgilerinin yanında </a:t>
            </a:r>
            <a:r>
              <a:rPr sz="1900" spc="4" dirty="0">
                <a:latin typeface="+mj-lt"/>
                <a:cs typeface="Century Gothic"/>
              </a:rPr>
              <a:t>sınavda </a:t>
            </a:r>
            <a:r>
              <a:rPr sz="1900" spc="4" dirty="0" err="1">
                <a:latin typeface="+mj-lt"/>
                <a:cs typeface="Century Gothic"/>
              </a:rPr>
              <a:t>alacağı</a:t>
            </a:r>
            <a:r>
              <a:rPr sz="1900" spc="4" dirty="0">
                <a:latin typeface="+mj-lt"/>
                <a:cs typeface="Century Gothic"/>
              </a:rPr>
              <a:t> </a:t>
            </a:r>
            <a:r>
              <a:rPr lang="tr-TR" sz="1900" spc="-4" dirty="0">
                <a:latin typeface="+mj-lt"/>
                <a:cs typeface="Century Gothic"/>
              </a:rPr>
              <a:t>tedbir hizmeti </a:t>
            </a:r>
            <a:r>
              <a:rPr sz="1900" spc="-4" dirty="0" err="1">
                <a:latin typeface="+mj-lt"/>
                <a:cs typeface="Century Gothic"/>
              </a:rPr>
              <a:t>yer</a:t>
            </a:r>
            <a:r>
              <a:rPr lang="tr-TR" sz="1900" spc="-4" dirty="0">
                <a:latin typeface="+mj-lt"/>
                <a:cs typeface="Century Gothic"/>
              </a:rPr>
              <a:t> </a:t>
            </a:r>
            <a:r>
              <a:rPr sz="1900" spc="4" dirty="0" err="1">
                <a:latin typeface="+mj-lt"/>
                <a:cs typeface="Century Gothic"/>
              </a:rPr>
              <a:t>alacaktır</a:t>
            </a:r>
            <a:r>
              <a:rPr lang="tr-TR" sz="1900" spc="4" dirty="0">
                <a:latin typeface="+mj-lt"/>
                <a:cs typeface="Century Gothic"/>
              </a:rPr>
              <a:t>.</a:t>
            </a:r>
          </a:p>
        </p:txBody>
      </p:sp>
      <p:sp>
        <p:nvSpPr>
          <p:cNvPr id="69" name="Metin kutusu 68"/>
          <p:cNvSpPr txBox="1"/>
          <p:nvPr/>
        </p:nvSpPr>
        <p:spPr>
          <a:xfrm>
            <a:off x="1752600" y="529391"/>
            <a:ext cx="7201444" cy="503166"/>
          </a:xfrm>
          <a:prstGeom prst="rect">
            <a:avLst/>
          </a:prstGeom>
          <a:noFill/>
        </p:spPr>
        <p:txBody>
          <a:bodyPr wrap="square" lIns="71579" tIns="35790" rIns="71579" bIns="35790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800" b="1" dirty="0">
                <a:ln>
                  <a:solidFill>
                    <a:schemeClr val="tx1"/>
                  </a:solidFill>
                </a:ln>
                <a:solidFill>
                  <a:srgbClr val="FF378B"/>
                </a:solidFill>
              </a:rPr>
              <a:t>SINAV ÖNCESİ</a:t>
            </a:r>
          </a:p>
        </p:txBody>
      </p:sp>
      <p:pic>
        <p:nvPicPr>
          <p:cNvPr id="70" name="Resim 6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56" y="-128011"/>
            <a:ext cx="1732147" cy="13788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SÜREÇLE İLGİLİ DOKÜMANLAR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Sınavla Öğrenci Alacak Ortaöğretim Kurumlarına İlişkin Merkezî Sınav Başvuru ve Uygulama Kılavuzu (</a:t>
            </a:r>
            <a:r>
              <a:rPr lang="tr-TR" dirty="0" smtClean="0"/>
              <a:t>2022)</a:t>
            </a:r>
          </a:p>
          <a:p>
            <a:endParaRPr lang="tr-TR" dirty="0" smtClean="0"/>
          </a:p>
          <a:p>
            <a:r>
              <a:rPr lang="tr-TR" dirty="0" smtClean="0"/>
              <a:t>Merkezî </a:t>
            </a:r>
            <a:r>
              <a:rPr lang="tr-TR" dirty="0"/>
              <a:t>Sınav </a:t>
            </a:r>
            <a:r>
              <a:rPr lang="tr-TR" dirty="0" smtClean="0"/>
              <a:t>2022 </a:t>
            </a:r>
            <a:r>
              <a:rPr lang="tr-TR" dirty="0"/>
              <a:t>Dikkat Edilecek </a:t>
            </a:r>
            <a:r>
              <a:rPr lang="tr-TR" dirty="0" smtClean="0"/>
              <a:t>Hususlar</a:t>
            </a:r>
          </a:p>
          <a:p>
            <a:endParaRPr lang="tr-TR" dirty="0" smtClean="0"/>
          </a:p>
          <a:p>
            <a:r>
              <a:rPr lang="tr-TR" dirty="0" smtClean="0"/>
              <a:t>Millî </a:t>
            </a:r>
            <a:r>
              <a:rPr lang="tr-TR" dirty="0"/>
              <a:t>Eğitim Bakanlığı Merkezî Sistem Sınav Yönergesi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1797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object 64"/>
          <p:cNvSpPr/>
          <p:nvPr/>
        </p:nvSpPr>
        <p:spPr>
          <a:xfrm>
            <a:off x="0" y="529391"/>
            <a:ext cx="4597629" cy="20580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838200" y="1558437"/>
            <a:ext cx="7819097" cy="2723894"/>
          </a:xfrm>
          <a:prstGeom prst="rect">
            <a:avLst/>
          </a:prstGeom>
        </p:spPr>
        <p:txBody>
          <a:bodyPr vert="horz" wrap="square" lIns="0" tIns="66111" rIns="0" bIns="0" rtlCol="0">
            <a:spAutoFit/>
          </a:bodyPr>
          <a:lstStyle/>
          <a:p>
            <a:pPr marL="274387" marR="3977" indent="-264445" algn="just">
              <a:spcBef>
                <a:spcPts val="521"/>
              </a:spcBef>
              <a:buClr>
                <a:srgbClr val="FF378B"/>
              </a:buClr>
              <a:buSzPct val="79591"/>
              <a:buFont typeface="Wingdings 2"/>
              <a:buChar char=""/>
              <a:tabLst>
                <a:tab pos="274884" algn="l"/>
              </a:tabLst>
            </a:pPr>
            <a:r>
              <a:rPr lang="tr-TR" sz="1900" dirty="0"/>
              <a:t>Adayların sınav yapılacağı okulun bahçesine girişleri sırasında </a:t>
            </a:r>
            <a:r>
              <a:rPr lang="tr-TR" sz="1900" dirty="0" smtClean="0"/>
              <a:t>yığılma </a:t>
            </a:r>
            <a:r>
              <a:rPr lang="tr-TR" sz="1900" dirty="0"/>
              <a:t>oluşmasını engelleyecek önlemler alınacaktır</a:t>
            </a:r>
            <a:r>
              <a:rPr lang="tr-TR" sz="1900" dirty="0" smtClean="0"/>
              <a:t>.</a:t>
            </a:r>
          </a:p>
          <a:p>
            <a:pPr marL="274387" marR="3977" indent="-264445">
              <a:spcBef>
                <a:spcPts val="521"/>
              </a:spcBef>
              <a:buClr>
                <a:srgbClr val="FF378B"/>
              </a:buClr>
              <a:buSzPct val="79591"/>
              <a:buFont typeface="Wingdings 2"/>
              <a:buChar char=""/>
              <a:tabLst>
                <a:tab pos="274884" algn="l"/>
              </a:tabLst>
            </a:pPr>
            <a:r>
              <a:rPr lang="tr-TR" sz="2000" dirty="0"/>
              <a:t>Aday yakınları okul ve okul bahçesine </a:t>
            </a:r>
            <a:r>
              <a:rPr lang="tr-TR" sz="2000" dirty="0" smtClean="0"/>
              <a:t>sınav başlandıktan sonra alınmayacaktır</a:t>
            </a:r>
            <a:r>
              <a:rPr lang="tr-TR" sz="2000" dirty="0"/>
              <a:t>.</a:t>
            </a:r>
          </a:p>
          <a:p>
            <a:pPr marL="274387" marR="3977" indent="-264445">
              <a:spcBef>
                <a:spcPts val="521"/>
              </a:spcBef>
              <a:buClr>
                <a:srgbClr val="FF378B"/>
              </a:buClr>
              <a:buSzPct val="79591"/>
              <a:buFont typeface="Wingdings 2"/>
              <a:buChar char=""/>
              <a:tabLst>
                <a:tab pos="274884" algn="l"/>
              </a:tabLst>
            </a:pPr>
            <a:r>
              <a:rPr lang="tr-TR" sz="2000" dirty="0"/>
              <a:t> Mümkünse aday yakınlarının beklemesi için uygun bir alan gösterilebilir. </a:t>
            </a:r>
          </a:p>
          <a:p>
            <a:pPr marL="274387" marR="3977" indent="-264445" algn="just">
              <a:spcBef>
                <a:spcPts val="521"/>
              </a:spcBef>
              <a:buClr>
                <a:srgbClr val="FF378B"/>
              </a:buClr>
              <a:buSzPct val="79591"/>
              <a:buFont typeface="Wingdings 2"/>
              <a:buChar char=""/>
              <a:tabLst>
                <a:tab pos="274884" algn="l"/>
              </a:tabLst>
            </a:pPr>
            <a:endParaRPr lang="tr-TR" sz="1900" dirty="0" smtClean="0"/>
          </a:p>
          <a:p>
            <a:pPr marL="274387" marR="3977" indent="-264445" algn="just">
              <a:spcBef>
                <a:spcPts val="521"/>
              </a:spcBef>
              <a:buClr>
                <a:srgbClr val="FF378B"/>
              </a:buClr>
              <a:buSzPct val="79591"/>
              <a:buFont typeface="Wingdings 2"/>
              <a:buChar char=""/>
              <a:tabLst>
                <a:tab pos="274884" algn="l"/>
              </a:tabLst>
            </a:pPr>
            <a:endParaRPr lang="tr-TR" sz="1900" dirty="0"/>
          </a:p>
        </p:txBody>
      </p:sp>
      <p:sp>
        <p:nvSpPr>
          <p:cNvPr id="69" name="Metin kutusu 68"/>
          <p:cNvSpPr txBox="1"/>
          <p:nvPr/>
        </p:nvSpPr>
        <p:spPr>
          <a:xfrm>
            <a:off x="1676400" y="529816"/>
            <a:ext cx="7201444" cy="503166"/>
          </a:xfrm>
          <a:prstGeom prst="rect">
            <a:avLst/>
          </a:prstGeom>
          <a:noFill/>
        </p:spPr>
        <p:txBody>
          <a:bodyPr wrap="square" lIns="71579" tIns="35790" rIns="71579" bIns="35790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800" b="1" dirty="0">
                <a:ln>
                  <a:solidFill>
                    <a:schemeClr val="tx1"/>
                  </a:solidFill>
                </a:ln>
                <a:solidFill>
                  <a:srgbClr val="FF378B"/>
                </a:solidFill>
              </a:rPr>
              <a:t>SINAV ÖNCESİ</a:t>
            </a:r>
          </a:p>
        </p:txBody>
      </p:sp>
      <p:pic>
        <p:nvPicPr>
          <p:cNvPr id="70" name="Resim 6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56" y="-128011"/>
            <a:ext cx="1732147" cy="137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15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object 64"/>
          <p:cNvSpPr/>
          <p:nvPr/>
        </p:nvSpPr>
        <p:spPr>
          <a:xfrm>
            <a:off x="0" y="529391"/>
            <a:ext cx="4597629" cy="20580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609600" y="2369014"/>
            <a:ext cx="8197745" cy="1874944"/>
          </a:xfrm>
          <a:prstGeom prst="rect">
            <a:avLst/>
          </a:prstGeom>
        </p:spPr>
        <p:txBody>
          <a:bodyPr vert="horz" wrap="square" lIns="0" tIns="66111" rIns="0" bIns="0" rtlCol="0">
            <a:spAutoFit/>
          </a:bodyPr>
          <a:lstStyle/>
          <a:p>
            <a:pPr marL="274387" marR="3977" indent="-264445" algn="just">
              <a:lnSpc>
                <a:spcPts val="1840"/>
              </a:lnSpc>
              <a:spcBef>
                <a:spcPts val="521"/>
              </a:spcBef>
              <a:buClr>
                <a:srgbClr val="FF378B"/>
              </a:buClr>
              <a:buSzPct val="79591"/>
              <a:buFont typeface="Wingdings 2"/>
              <a:buChar char=""/>
              <a:tabLst>
                <a:tab pos="274884" algn="l"/>
              </a:tabLst>
            </a:pPr>
            <a:r>
              <a:rPr lang="tr-TR" sz="1900" dirty="0"/>
              <a:t>Sınav salonlarının bulunduğu okul girişlerinde kimlik kontrolü kimliklere </a:t>
            </a:r>
            <a:r>
              <a:rPr lang="tr-TR" sz="1900" dirty="0" smtClean="0"/>
              <a:t>yapılmalıdır</a:t>
            </a:r>
            <a:r>
              <a:rPr lang="tr-TR" sz="1900" dirty="0"/>
              <a:t>. </a:t>
            </a:r>
            <a:endParaRPr lang="tr-TR" sz="1900" dirty="0" smtClean="0"/>
          </a:p>
          <a:p>
            <a:pPr marL="274387" marR="3977" indent="-264445" algn="just">
              <a:lnSpc>
                <a:spcPts val="1840"/>
              </a:lnSpc>
              <a:spcBef>
                <a:spcPts val="521"/>
              </a:spcBef>
              <a:buClr>
                <a:srgbClr val="FF378B"/>
              </a:buClr>
              <a:buSzPct val="79591"/>
              <a:buFont typeface="Wingdings 2"/>
              <a:buChar char=""/>
              <a:tabLst>
                <a:tab pos="274884" algn="l"/>
              </a:tabLst>
            </a:pPr>
            <a:endParaRPr lang="tr-TR" sz="1900" dirty="0"/>
          </a:p>
          <a:p>
            <a:pPr marL="274387" marR="3977" indent="-264445" algn="just">
              <a:lnSpc>
                <a:spcPts val="1840"/>
              </a:lnSpc>
              <a:spcBef>
                <a:spcPts val="521"/>
              </a:spcBef>
              <a:buClr>
                <a:srgbClr val="FF378B"/>
              </a:buClr>
              <a:buSzPct val="79591"/>
              <a:buFont typeface="Wingdings 2"/>
              <a:buChar char=""/>
              <a:tabLst>
                <a:tab pos="274884" algn="l"/>
              </a:tabLst>
            </a:pPr>
            <a:r>
              <a:rPr lang="tr-TR" sz="1900" dirty="0">
                <a:cs typeface="Century Gothic"/>
              </a:rPr>
              <a:t>Birinci oturum ile ikinci oturum arasında </a:t>
            </a:r>
            <a:r>
              <a:rPr lang="tr-TR" sz="1900" b="1" dirty="0">
                <a:solidFill>
                  <a:srgbClr val="FF0000"/>
                </a:solidFill>
                <a:cs typeface="Century Gothic"/>
              </a:rPr>
              <a:t>45 dakikalık ara </a:t>
            </a:r>
            <a:r>
              <a:rPr lang="tr-TR" sz="1900" dirty="0">
                <a:cs typeface="Century Gothic"/>
              </a:rPr>
              <a:t>verilecek olup, arada öğrenciler görevli öğretmenler kontrolünde </a:t>
            </a:r>
            <a:r>
              <a:rPr lang="tr-TR" sz="1900" b="1" u="sng" dirty="0">
                <a:cs typeface="Century Gothic"/>
              </a:rPr>
              <a:t>okul bahçesinde </a:t>
            </a:r>
            <a:r>
              <a:rPr lang="tr-TR" sz="1900" b="1" dirty="0">
                <a:cs typeface="Century Gothic"/>
              </a:rPr>
              <a:t>veya yağışlı olması halinde bina içinde uygun alanlarda </a:t>
            </a:r>
            <a:r>
              <a:rPr lang="tr-TR" sz="1900" dirty="0">
                <a:cs typeface="Century Gothic"/>
              </a:rPr>
              <a:t>dinleneceklerdir.</a:t>
            </a:r>
            <a:endParaRPr lang="tr-TR" sz="1900" spc="4" dirty="0">
              <a:cs typeface="Century Gothic"/>
            </a:endParaRPr>
          </a:p>
          <a:p>
            <a:pPr marL="274387" marR="3977" indent="-264445" algn="just">
              <a:lnSpc>
                <a:spcPts val="1840"/>
              </a:lnSpc>
              <a:spcBef>
                <a:spcPts val="521"/>
              </a:spcBef>
              <a:buClr>
                <a:srgbClr val="FF378B"/>
              </a:buClr>
              <a:buSzPct val="79591"/>
              <a:buFont typeface="Wingdings 2"/>
              <a:buChar char=""/>
              <a:tabLst>
                <a:tab pos="274884" algn="l"/>
              </a:tabLst>
            </a:pPr>
            <a:endParaRPr lang="tr-TR" sz="1900" b="1" dirty="0"/>
          </a:p>
        </p:txBody>
      </p:sp>
      <p:sp>
        <p:nvSpPr>
          <p:cNvPr id="69" name="Metin kutusu 68"/>
          <p:cNvSpPr txBox="1"/>
          <p:nvPr/>
        </p:nvSpPr>
        <p:spPr>
          <a:xfrm>
            <a:off x="1752600" y="483649"/>
            <a:ext cx="7201444" cy="410833"/>
          </a:xfrm>
          <a:prstGeom prst="rect">
            <a:avLst/>
          </a:prstGeom>
          <a:noFill/>
        </p:spPr>
        <p:txBody>
          <a:bodyPr wrap="square" lIns="71579" tIns="35790" rIns="71579" bIns="35790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200" b="1" dirty="0">
                <a:ln>
                  <a:solidFill>
                    <a:schemeClr val="tx1"/>
                  </a:solidFill>
                </a:ln>
                <a:solidFill>
                  <a:srgbClr val="FF378B"/>
                </a:solidFill>
              </a:rPr>
              <a:t>SINAV ÖNCESİ</a:t>
            </a:r>
          </a:p>
        </p:txBody>
      </p:sp>
      <p:pic>
        <p:nvPicPr>
          <p:cNvPr id="70" name="Resim 6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56" y="-128011"/>
            <a:ext cx="1732147" cy="137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86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object 64"/>
          <p:cNvSpPr/>
          <p:nvPr/>
        </p:nvSpPr>
        <p:spPr>
          <a:xfrm>
            <a:off x="0" y="529391"/>
            <a:ext cx="4597629" cy="20580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457200" y="1220309"/>
            <a:ext cx="8305800" cy="2990634"/>
          </a:xfrm>
          <a:prstGeom prst="rect">
            <a:avLst/>
          </a:prstGeom>
        </p:spPr>
        <p:txBody>
          <a:bodyPr vert="horz" wrap="square" lIns="0" tIns="66111" rIns="0" bIns="0" rtlCol="0">
            <a:spAutoFit/>
          </a:bodyPr>
          <a:lstStyle/>
          <a:p>
            <a:pPr marL="274387" marR="3977" indent="-264445" algn="just">
              <a:lnSpc>
                <a:spcPts val="1840"/>
              </a:lnSpc>
              <a:spcBef>
                <a:spcPts val="521"/>
              </a:spcBef>
              <a:buClr>
                <a:srgbClr val="FF378B"/>
              </a:buClr>
              <a:buSzPct val="79591"/>
              <a:buFont typeface="Wingdings 2"/>
              <a:buChar char=""/>
              <a:tabLst>
                <a:tab pos="274884" algn="l"/>
              </a:tabLst>
            </a:pPr>
            <a:r>
              <a:rPr lang="tr-TR" sz="1900" dirty="0">
                <a:latin typeface="+mj-lt"/>
              </a:rPr>
              <a:t>Adayların sınav sonunda salon ve okuldan çıkışları sırasında sosyal mesafenin (en az 1 metre, 3-4 adım) korunmasını sağlayacak, yığılma oluşmasını engelleyecek önlemler alınmalıdır.</a:t>
            </a:r>
          </a:p>
          <a:p>
            <a:pPr marL="274387" marR="3977" indent="-264445" algn="just">
              <a:lnSpc>
                <a:spcPts val="1840"/>
              </a:lnSpc>
              <a:spcBef>
                <a:spcPts val="521"/>
              </a:spcBef>
              <a:buClr>
                <a:srgbClr val="FF378B"/>
              </a:buClr>
              <a:buSzPct val="79591"/>
              <a:buFont typeface="Wingdings 2"/>
              <a:buChar char=""/>
              <a:tabLst>
                <a:tab pos="274884" algn="l"/>
              </a:tabLst>
            </a:pPr>
            <a:endParaRPr lang="tr-TR" sz="1900" dirty="0">
              <a:latin typeface="+mj-lt"/>
            </a:endParaRPr>
          </a:p>
          <a:p>
            <a:pPr marL="274387" marR="3977" indent="-264445" algn="just">
              <a:lnSpc>
                <a:spcPts val="1840"/>
              </a:lnSpc>
              <a:spcBef>
                <a:spcPts val="521"/>
              </a:spcBef>
              <a:buClr>
                <a:srgbClr val="FF378B"/>
              </a:buClr>
              <a:buSzPct val="79591"/>
              <a:buFont typeface="Wingdings 2"/>
              <a:buChar char=""/>
              <a:tabLst>
                <a:tab pos="274884" algn="l"/>
              </a:tabLst>
            </a:pPr>
            <a:r>
              <a:rPr lang="tr-TR" sz="1900" dirty="0">
                <a:latin typeface="+mj-lt"/>
              </a:rPr>
              <a:t>Sınav salonları her oturum sonrası pencereler açılarak havalandırılmalıdır.</a:t>
            </a:r>
          </a:p>
          <a:p>
            <a:pPr marL="274387" marR="3977" indent="-264445" algn="just">
              <a:lnSpc>
                <a:spcPts val="1840"/>
              </a:lnSpc>
              <a:spcBef>
                <a:spcPts val="521"/>
              </a:spcBef>
              <a:buClr>
                <a:srgbClr val="FF378B"/>
              </a:buClr>
              <a:buSzPct val="79591"/>
              <a:buFont typeface="Wingdings 2"/>
              <a:buChar char=""/>
              <a:tabLst>
                <a:tab pos="274884" algn="l"/>
              </a:tabLst>
            </a:pPr>
            <a:endParaRPr lang="tr-TR" sz="1900" dirty="0">
              <a:latin typeface="+mj-lt"/>
            </a:endParaRPr>
          </a:p>
          <a:p>
            <a:pPr marL="274387" marR="3977" indent="-264445" algn="just">
              <a:lnSpc>
                <a:spcPts val="1840"/>
              </a:lnSpc>
              <a:spcBef>
                <a:spcPts val="521"/>
              </a:spcBef>
              <a:buClr>
                <a:srgbClr val="FF378B"/>
              </a:buClr>
              <a:buSzPct val="79591"/>
              <a:buFont typeface="Wingdings 2"/>
              <a:buChar char=""/>
              <a:tabLst>
                <a:tab pos="274884" algn="l"/>
              </a:tabLst>
            </a:pPr>
            <a:r>
              <a:rPr lang="tr-TR" sz="1900" dirty="0">
                <a:latin typeface="+mj-lt"/>
              </a:rPr>
              <a:t>Kullanılmış maskeler ağzı kapaklı çöp kutusuna/çöp torbasına atılmalıdır.</a:t>
            </a:r>
          </a:p>
          <a:p>
            <a:pPr marL="274387" marR="3977" indent="-264445" algn="just">
              <a:lnSpc>
                <a:spcPts val="1840"/>
              </a:lnSpc>
              <a:spcBef>
                <a:spcPts val="521"/>
              </a:spcBef>
              <a:buClr>
                <a:srgbClr val="FF378B"/>
              </a:buClr>
              <a:buSzPct val="79591"/>
              <a:buFont typeface="Wingdings 2"/>
              <a:buChar char=""/>
              <a:tabLst>
                <a:tab pos="274884" algn="l"/>
              </a:tabLst>
            </a:pPr>
            <a:endParaRPr lang="tr-TR" sz="1900" spc="4" dirty="0">
              <a:latin typeface="+mj-lt"/>
              <a:cs typeface="Century Gothic"/>
            </a:endParaRPr>
          </a:p>
          <a:p>
            <a:pPr marL="274387" marR="3977" indent="-264445" algn="just">
              <a:lnSpc>
                <a:spcPts val="1840"/>
              </a:lnSpc>
              <a:spcBef>
                <a:spcPts val="521"/>
              </a:spcBef>
              <a:buClr>
                <a:srgbClr val="FF378B"/>
              </a:buClr>
              <a:buSzPct val="79591"/>
              <a:buFont typeface="Wingdings 2"/>
              <a:buChar char=""/>
              <a:tabLst>
                <a:tab pos="274884" algn="l"/>
              </a:tabLst>
            </a:pPr>
            <a:r>
              <a:rPr lang="tr-TR" sz="1900" dirty="0">
                <a:latin typeface="+mj-lt"/>
                <a:cs typeface="Century Gothic"/>
              </a:rPr>
              <a:t>Birinci oturum ile ikinci oturum arasında </a:t>
            </a:r>
            <a:r>
              <a:rPr lang="tr-TR" sz="1900" b="1" dirty="0">
                <a:solidFill>
                  <a:srgbClr val="FF0000"/>
                </a:solidFill>
                <a:latin typeface="+mj-lt"/>
                <a:cs typeface="Century Gothic"/>
              </a:rPr>
              <a:t>45 dakikalık ara </a:t>
            </a:r>
            <a:r>
              <a:rPr lang="tr-TR" sz="1900" dirty="0">
                <a:latin typeface="+mj-lt"/>
                <a:cs typeface="Century Gothic"/>
              </a:rPr>
              <a:t>verilecek olup, arada öğrenciler görevli öğretmenler kontrolünde </a:t>
            </a:r>
            <a:r>
              <a:rPr lang="tr-TR" sz="1900" b="1" u="sng" dirty="0">
                <a:latin typeface="+mj-lt"/>
                <a:cs typeface="Century Gothic"/>
              </a:rPr>
              <a:t>okul bahçesinde </a:t>
            </a:r>
            <a:r>
              <a:rPr lang="tr-TR" sz="1900" b="1" dirty="0">
                <a:latin typeface="+mj-lt"/>
                <a:cs typeface="Century Gothic"/>
              </a:rPr>
              <a:t>veya yağışlı olması halinde bina içinde uygun alanlarda </a:t>
            </a:r>
            <a:r>
              <a:rPr lang="tr-TR" sz="1900" dirty="0">
                <a:latin typeface="+mj-lt"/>
                <a:cs typeface="Century Gothic"/>
              </a:rPr>
              <a:t>dinleneceklerdir</a:t>
            </a:r>
            <a:r>
              <a:rPr lang="tr-TR" sz="1900" dirty="0" smtClean="0">
                <a:latin typeface="+mj-lt"/>
                <a:cs typeface="Century Gothic"/>
              </a:rPr>
              <a:t>.</a:t>
            </a:r>
            <a:endParaRPr lang="tr-TR" sz="1900" spc="4" dirty="0">
              <a:latin typeface="+mj-lt"/>
              <a:cs typeface="Century Gothic"/>
            </a:endParaRPr>
          </a:p>
        </p:txBody>
      </p:sp>
      <p:sp>
        <p:nvSpPr>
          <p:cNvPr id="69" name="Metin kutusu 68"/>
          <p:cNvSpPr txBox="1"/>
          <p:nvPr/>
        </p:nvSpPr>
        <p:spPr>
          <a:xfrm>
            <a:off x="1676400" y="438150"/>
            <a:ext cx="7201444" cy="503166"/>
          </a:xfrm>
          <a:prstGeom prst="rect">
            <a:avLst/>
          </a:prstGeom>
          <a:noFill/>
        </p:spPr>
        <p:txBody>
          <a:bodyPr wrap="square" lIns="71579" tIns="35790" rIns="71579" bIns="35790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800" b="1" dirty="0">
                <a:ln>
                  <a:solidFill>
                    <a:schemeClr val="tx1"/>
                  </a:solidFill>
                </a:ln>
                <a:solidFill>
                  <a:srgbClr val="FF378B"/>
                </a:solidFill>
              </a:rPr>
              <a:t>SINAV SONRASI</a:t>
            </a:r>
          </a:p>
        </p:txBody>
      </p:sp>
      <p:pic>
        <p:nvPicPr>
          <p:cNvPr id="70" name="Resim 6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56" y="-128011"/>
            <a:ext cx="1732147" cy="137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42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6974" y="1638140"/>
            <a:ext cx="8014575" cy="10892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object 64"/>
          <p:cNvSpPr/>
          <p:nvPr/>
        </p:nvSpPr>
        <p:spPr>
          <a:xfrm>
            <a:off x="0" y="529391"/>
            <a:ext cx="4597629" cy="20580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0" y="0"/>
            <a:ext cx="9143131" cy="40871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770157" y="529391"/>
            <a:ext cx="6870379" cy="6887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391280" y="1250793"/>
            <a:ext cx="8412697" cy="3589834"/>
          </a:xfrm>
          <a:prstGeom prst="rect">
            <a:avLst/>
          </a:prstGeom>
        </p:spPr>
        <p:txBody>
          <a:bodyPr vert="horz" wrap="square" lIns="0" tIns="8450" rIns="0" bIns="0" rtlCol="0">
            <a:spAutoFit/>
          </a:bodyPr>
          <a:lstStyle/>
          <a:p>
            <a:pPr marL="274387" marR="164533" indent="-264445" algn="just">
              <a:lnSpc>
                <a:spcPct val="150000"/>
              </a:lnSpc>
              <a:spcBef>
                <a:spcPts val="458"/>
              </a:spcBef>
              <a:buClr>
                <a:srgbClr val="FF378B"/>
              </a:buClr>
              <a:buSzPct val="79591"/>
              <a:buFont typeface="Wingdings 2"/>
              <a:buChar char=""/>
              <a:tabLst>
                <a:tab pos="274884" algn="l"/>
              </a:tabLst>
            </a:pPr>
            <a:r>
              <a:rPr lang="tr-TR" sz="1900" spc="-4" dirty="0">
                <a:cs typeface="Century Gothic"/>
              </a:rPr>
              <a:t>Sınav görevlilerinin sınav binasına </a:t>
            </a:r>
            <a:r>
              <a:rPr sz="1900" spc="-4" dirty="0">
                <a:cs typeface="Century Gothic"/>
              </a:rPr>
              <a:t>cep </a:t>
            </a:r>
            <a:r>
              <a:rPr sz="1900" dirty="0">
                <a:cs typeface="Century Gothic"/>
              </a:rPr>
              <a:t>telefonu </a:t>
            </a:r>
            <a:r>
              <a:rPr sz="1900" spc="4" dirty="0">
                <a:cs typeface="Century Gothic"/>
              </a:rPr>
              <a:t>ile  </a:t>
            </a:r>
            <a:r>
              <a:rPr sz="1900" dirty="0">
                <a:cs typeface="Century Gothic"/>
              </a:rPr>
              <a:t>girmeleri </a:t>
            </a:r>
            <a:r>
              <a:rPr sz="1900" spc="4" dirty="0">
                <a:cs typeface="Century Gothic"/>
              </a:rPr>
              <a:t>yasaktır, </a:t>
            </a:r>
            <a:r>
              <a:rPr sz="1900" b="1" dirty="0" err="1">
                <a:cs typeface="Century Gothic"/>
              </a:rPr>
              <a:t>bu</a:t>
            </a:r>
            <a:r>
              <a:rPr sz="1900" b="1" dirty="0">
                <a:cs typeface="Century Gothic"/>
              </a:rPr>
              <a:t> </a:t>
            </a:r>
            <a:r>
              <a:rPr sz="1900" b="1" dirty="0" err="1">
                <a:cs typeface="Century Gothic"/>
              </a:rPr>
              <a:t>husus</a:t>
            </a:r>
            <a:r>
              <a:rPr sz="1900" b="1" dirty="0">
                <a:cs typeface="Century Gothic"/>
              </a:rPr>
              <a:t> </a:t>
            </a:r>
            <a:r>
              <a:rPr lang="tr-TR" sz="1900" b="1" dirty="0">
                <a:cs typeface="Century Gothic"/>
              </a:rPr>
              <a:t>sınav öncesinde öğretmenlere </a:t>
            </a:r>
            <a:r>
              <a:rPr sz="1900" b="1" spc="4" dirty="0" err="1">
                <a:cs typeface="Century Gothic"/>
              </a:rPr>
              <a:t>özellikle</a:t>
            </a:r>
            <a:r>
              <a:rPr sz="1900" b="1" spc="4" dirty="0">
                <a:cs typeface="Century Gothic"/>
              </a:rPr>
              <a:t>  </a:t>
            </a:r>
            <a:r>
              <a:rPr lang="tr-TR" sz="1900" b="1" spc="4" dirty="0">
                <a:cs typeface="Century Gothic"/>
              </a:rPr>
              <a:t>duyurulacaktır. Görev kartlarında  da yazmaktadır.</a:t>
            </a:r>
          </a:p>
          <a:p>
            <a:pPr marL="274387" marR="164533" indent="-264445" algn="just">
              <a:lnSpc>
                <a:spcPct val="150000"/>
              </a:lnSpc>
              <a:spcBef>
                <a:spcPts val="458"/>
              </a:spcBef>
              <a:buClr>
                <a:srgbClr val="FF378B"/>
              </a:buClr>
              <a:buSzPct val="79591"/>
              <a:buFont typeface="Wingdings 2"/>
              <a:buChar char=""/>
              <a:tabLst>
                <a:tab pos="274884" algn="l"/>
              </a:tabLst>
            </a:pPr>
            <a:r>
              <a:rPr lang="tr-TR" sz="1900" spc="4" dirty="0">
                <a:cs typeface="Century Gothic"/>
              </a:rPr>
              <a:t>Salon yoklama listelerini  sistemden alarak, </a:t>
            </a:r>
            <a:r>
              <a:rPr lang="tr-TR" sz="1900" spc="4" dirty="0">
                <a:cs typeface="Arial" pitchFamily="34" charset="0"/>
              </a:rPr>
              <a:t>sınavdan</a:t>
            </a:r>
            <a:r>
              <a:rPr lang="tr-TR" sz="1900" spc="4" dirty="0">
                <a:cs typeface="Century Gothic"/>
              </a:rPr>
              <a:t>  en az 2 (iki) gün önce öğrencilerin görebilecekleri uygun  bir yerde ilan edecektir.</a:t>
            </a:r>
          </a:p>
          <a:p>
            <a:pPr marL="274387" marR="164533" indent="-264445" algn="just">
              <a:lnSpc>
                <a:spcPct val="150000"/>
              </a:lnSpc>
              <a:spcBef>
                <a:spcPts val="458"/>
              </a:spcBef>
              <a:buClr>
                <a:srgbClr val="FF378B"/>
              </a:buClr>
              <a:buSzPct val="79591"/>
              <a:buFont typeface="Wingdings 2"/>
              <a:buChar char=""/>
              <a:tabLst>
                <a:tab pos="274884" algn="l"/>
              </a:tabLst>
            </a:pPr>
            <a:r>
              <a:rPr lang="tr-TR" sz="1900" spc="4" dirty="0">
                <a:cs typeface="Century Gothic"/>
              </a:rPr>
              <a:t> Sınav salonlarını ve salondaki sıraları, oturma planı doğrultusunda  numaralandırarak sınavdan 1 (bir) gün önce hazır  duruma gelmesini sağlayacak ve sınav süresince  salonları kontrol edecektir.</a:t>
            </a:r>
            <a:endParaRPr sz="1900" spc="4" dirty="0">
              <a:cs typeface="Century Gothic"/>
            </a:endParaRPr>
          </a:p>
        </p:txBody>
      </p:sp>
      <p:pic>
        <p:nvPicPr>
          <p:cNvPr id="69" name="Resim 6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56" y="-128011"/>
            <a:ext cx="1732147" cy="13788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object 64"/>
          <p:cNvSpPr/>
          <p:nvPr/>
        </p:nvSpPr>
        <p:spPr>
          <a:xfrm>
            <a:off x="0" y="529391"/>
            <a:ext cx="4597629" cy="20580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0" y="209550"/>
            <a:ext cx="9143131" cy="40871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752600" y="511355"/>
            <a:ext cx="6870379" cy="6887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423392" y="1468969"/>
            <a:ext cx="8217948" cy="2890735"/>
          </a:xfrm>
          <a:prstGeom prst="rect">
            <a:avLst/>
          </a:prstGeom>
        </p:spPr>
        <p:txBody>
          <a:bodyPr vert="horz" wrap="square" lIns="0" tIns="19883" rIns="0" bIns="0" rtlCol="0">
            <a:spAutoFit/>
          </a:bodyPr>
          <a:lstStyle/>
          <a:p>
            <a:pPr marL="274387" marR="91462" indent="-264445" algn="just">
              <a:lnSpc>
                <a:spcPts val="2481"/>
              </a:lnSpc>
              <a:spcBef>
                <a:spcPts val="157"/>
              </a:spcBef>
              <a:buClr>
                <a:srgbClr val="FF378B"/>
              </a:buClr>
              <a:buSzPct val="79245"/>
              <a:buFont typeface="Wingdings 2"/>
              <a:buChar char=""/>
              <a:tabLst>
                <a:tab pos="274884" algn="l"/>
              </a:tabLst>
            </a:pPr>
            <a:r>
              <a:rPr sz="1900" spc="-8" dirty="0">
                <a:latin typeface="+mj-lt"/>
                <a:cs typeface="Century Gothic"/>
              </a:rPr>
              <a:t>1 </a:t>
            </a:r>
            <a:r>
              <a:rPr sz="1900" spc="-4" dirty="0">
                <a:latin typeface="+mj-lt"/>
                <a:cs typeface="Century Gothic"/>
              </a:rPr>
              <a:t>nolu salon </a:t>
            </a:r>
            <a:r>
              <a:rPr sz="1900" dirty="0">
                <a:latin typeface="+mj-lt"/>
                <a:cs typeface="Century Gothic"/>
              </a:rPr>
              <a:t>zemin </a:t>
            </a:r>
            <a:r>
              <a:rPr sz="1900" spc="-12" dirty="0">
                <a:latin typeface="+mj-lt"/>
                <a:cs typeface="Century Gothic"/>
              </a:rPr>
              <a:t>kattan </a:t>
            </a:r>
            <a:r>
              <a:rPr sz="1900" spc="-8" dirty="0">
                <a:latin typeface="+mj-lt"/>
                <a:cs typeface="Century Gothic"/>
              </a:rPr>
              <a:t>başlamak </a:t>
            </a:r>
            <a:r>
              <a:rPr sz="1900" spc="-4" dirty="0">
                <a:latin typeface="+mj-lt"/>
                <a:cs typeface="Century Gothic"/>
              </a:rPr>
              <a:t>suretiyle üst</a:t>
            </a:r>
            <a:r>
              <a:rPr sz="1900" spc="-320" dirty="0">
                <a:latin typeface="+mj-lt"/>
                <a:cs typeface="Century Gothic"/>
              </a:rPr>
              <a:t> </a:t>
            </a:r>
            <a:r>
              <a:rPr sz="1900" spc="-4" dirty="0">
                <a:latin typeface="+mj-lt"/>
                <a:cs typeface="Century Gothic"/>
              </a:rPr>
              <a:t>katlara  </a:t>
            </a:r>
            <a:r>
              <a:rPr sz="1900" spc="-8" dirty="0">
                <a:latin typeface="+mj-lt"/>
                <a:cs typeface="Century Gothic"/>
              </a:rPr>
              <a:t>doğru artarak devam</a:t>
            </a:r>
            <a:r>
              <a:rPr sz="1900" spc="-78" dirty="0">
                <a:latin typeface="+mj-lt"/>
                <a:cs typeface="Century Gothic"/>
              </a:rPr>
              <a:t> </a:t>
            </a:r>
            <a:r>
              <a:rPr sz="1900" spc="-8" dirty="0" err="1">
                <a:latin typeface="+mj-lt"/>
                <a:cs typeface="Century Gothic"/>
              </a:rPr>
              <a:t>edecektir</a:t>
            </a:r>
            <a:r>
              <a:rPr sz="1900" spc="-8" dirty="0">
                <a:latin typeface="+mj-lt"/>
                <a:cs typeface="Century Gothic"/>
              </a:rPr>
              <a:t>.</a:t>
            </a:r>
            <a:endParaRPr lang="tr-TR" sz="1900" spc="-8" dirty="0">
              <a:latin typeface="+mj-lt"/>
              <a:cs typeface="Century Gothic"/>
            </a:endParaRPr>
          </a:p>
          <a:p>
            <a:pPr marL="274387" marR="91462" indent="-264445" algn="just">
              <a:lnSpc>
                <a:spcPts val="2481"/>
              </a:lnSpc>
              <a:spcBef>
                <a:spcPts val="157"/>
              </a:spcBef>
              <a:buClr>
                <a:srgbClr val="FF378B"/>
              </a:buClr>
              <a:buSzPct val="79245"/>
              <a:buFont typeface="Wingdings 2"/>
              <a:buChar char=""/>
              <a:tabLst>
                <a:tab pos="274884" algn="l"/>
              </a:tabLst>
            </a:pPr>
            <a:r>
              <a:rPr lang="tr-TR" sz="1900" spc="-8" dirty="0">
                <a:latin typeface="+mj-lt"/>
                <a:cs typeface="Century Gothic"/>
              </a:rPr>
              <a:t> </a:t>
            </a:r>
            <a:r>
              <a:rPr lang="tr-TR" sz="1900" b="1" spc="-8" dirty="0">
                <a:latin typeface="+mj-lt"/>
                <a:cs typeface="Century Gothic"/>
              </a:rPr>
              <a:t>Eğer mümkünse zemin </a:t>
            </a:r>
            <a:r>
              <a:rPr lang="tr-TR" sz="1900" b="1" spc="-8" dirty="0" smtClean="0">
                <a:latin typeface="+mj-lt"/>
                <a:cs typeface="Century Gothic"/>
              </a:rPr>
              <a:t>katta </a:t>
            </a:r>
            <a:r>
              <a:rPr lang="tr-TR" sz="1900" b="1" spc="-8" dirty="0">
                <a:latin typeface="+mj-lt"/>
                <a:cs typeface="Century Gothic"/>
              </a:rPr>
              <a:t>1 salon acil durumlar için boş bırakılmalıdır.</a:t>
            </a:r>
            <a:endParaRPr sz="1900" b="1" dirty="0">
              <a:latin typeface="+mj-lt"/>
              <a:cs typeface="Century Gothic"/>
            </a:endParaRPr>
          </a:p>
          <a:p>
            <a:pPr marL="274387" marR="113334" indent="-264445" algn="just">
              <a:lnSpc>
                <a:spcPct val="99200"/>
              </a:lnSpc>
              <a:spcBef>
                <a:spcPts val="398"/>
              </a:spcBef>
              <a:buClr>
                <a:srgbClr val="FF378B"/>
              </a:buClr>
              <a:buSzPct val="79245"/>
              <a:buFont typeface="Wingdings 2"/>
              <a:buChar char=""/>
              <a:tabLst>
                <a:tab pos="274884" algn="l"/>
              </a:tabLst>
            </a:pPr>
            <a:r>
              <a:rPr sz="1900" spc="-8" dirty="0">
                <a:latin typeface="+mj-lt"/>
                <a:cs typeface="Century Gothic"/>
              </a:rPr>
              <a:t>1 </a:t>
            </a:r>
            <a:r>
              <a:rPr sz="1900" spc="-4" dirty="0">
                <a:latin typeface="+mj-lt"/>
                <a:cs typeface="Century Gothic"/>
              </a:rPr>
              <a:t>nolu sıra </a:t>
            </a:r>
            <a:r>
              <a:rPr sz="1900" spc="-12" dirty="0">
                <a:latin typeface="+mj-lt"/>
                <a:cs typeface="Century Gothic"/>
              </a:rPr>
              <a:t>öğretmen </a:t>
            </a:r>
            <a:r>
              <a:rPr sz="1900" spc="-4" dirty="0">
                <a:latin typeface="+mj-lt"/>
                <a:cs typeface="Century Gothic"/>
              </a:rPr>
              <a:t>masasının </a:t>
            </a:r>
            <a:r>
              <a:rPr sz="1900" spc="-8" dirty="0">
                <a:latin typeface="+mj-lt"/>
                <a:cs typeface="Century Gothic"/>
              </a:rPr>
              <a:t>önünden</a:t>
            </a:r>
            <a:r>
              <a:rPr sz="1900" spc="-196" dirty="0">
                <a:latin typeface="+mj-lt"/>
                <a:cs typeface="Century Gothic"/>
              </a:rPr>
              <a:t> </a:t>
            </a:r>
            <a:r>
              <a:rPr sz="1900" spc="-8" dirty="0">
                <a:latin typeface="+mj-lt"/>
                <a:cs typeface="Century Gothic"/>
              </a:rPr>
              <a:t>başlayacaktır.  </a:t>
            </a:r>
            <a:r>
              <a:rPr sz="1900" spc="-4" dirty="0">
                <a:latin typeface="+mj-lt"/>
                <a:cs typeface="Century Gothic"/>
              </a:rPr>
              <a:t>“S” kuralı </a:t>
            </a:r>
            <a:r>
              <a:rPr sz="1900" spc="-8" dirty="0">
                <a:latin typeface="+mj-lt"/>
                <a:cs typeface="Century Gothic"/>
              </a:rPr>
              <a:t>gereğince kapıya doğru artarak devam  edecektir.</a:t>
            </a:r>
            <a:endParaRPr sz="1900" dirty="0">
              <a:latin typeface="+mj-lt"/>
              <a:cs typeface="Century Gothic"/>
            </a:endParaRPr>
          </a:p>
          <a:p>
            <a:pPr marL="274387" marR="3977" indent="-264445" algn="just">
              <a:lnSpc>
                <a:spcPct val="99400"/>
              </a:lnSpc>
              <a:spcBef>
                <a:spcPts val="493"/>
              </a:spcBef>
              <a:buClr>
                <a:srgbClr val="FF378B"/>
              </a:buClr>
              <a:buSzPct val="79245"/>
              <a:buFont typeface="Wingdings 2"/>
              <a:buChar char=""/>
              <a:tabLst>
                <a:tab pos="274884" algn="l"/>
              </a:tabLst>
            </a:pPr>
            <a:r>
              <a:rPr sz="1900" spc="-4" dirty="0">
                <a:latin typeface="+mj-lt"/>
                <a:cs typeface="Century Gothic"/>
              </a:rPr>
              <a:t>Salon </a:t>
            </a:r>
            <a:r>
              <a:rPr sz="1900" spc="-8" dirty="0">
                <a:latin typeface="+mj-lt"/>
                <a:cs typeface="Century Gothic"/>
              </a:rPr>
              <a:t>görevlileri </a:t>
            </a:r>
            <a:r>
              <a:rPr sz="1900" spc="12" dirty="0">
                <a:latin typeface="+mj-lt"/>
                <a:cs typeface="Century Gothic"/>
              </a:rPr>
              <a:t>ile </a:t>
            </a:r>
            <a:r>
              <a:rPr sz="1900" spc="-4" dirty="0">
                <a:latin typeface="+mj-lt"/>
                <a:cs typeface="Century Gothic"/>
              </a:rPr>
              <a:t>sınav </a:t>
            </a:r>
            <a:r>
              <a:rPr sz="1900" spc="-8" dirty="0">
                <a:latin typeface="+mj-lt"/>
                <a:cs typeface="Century Gothic"/>
              </a:rPr>
              <a:t>başlamadan </a:t>
            </a:r>
            <a:r>
              <a:rPr sz="1900" spc="-12" dirty="0">
                <a:latin typeface="+mj-lt"/>
                <a:cs typeface="Century Gothic"/>
              </a:rPr>
              <a:t>en </a:t>
            </a:r>
            <a:r>
              <a:rPr sz="1900" spc="-8" dirty="0">
                <a:latin typeface="+mj-lt"/>
                <a:cs typeface="Century Gothic"/>
              </a:rPr>
              <a:t>az </a:t>
            </a:r>
            <a:r>
              <a:rPr sz="1900" spc="12" dirty="0">
                <a:latin typeface="+mj-lt"/>
                <a:cs typeface="Century Gothic"/>
              </a:rPr>
              <a:t>bir </a:t>
            </a:r>
            <a:r>
              <a:rPr sz="1900" spc="-8" dirty="0">
                <a:latin typeface="+mj-lt"/>
                <a:cs typeface="Century Gothic"/>
              </a:rPr>
              <a:t>saat  önce </a:t>
            </a:r>
            <a:r>
              <a:rPr sz="1900" spc="-4" dirty="0">
                <a:latin typeface="+mj-lt"/>
                <a:cs typeface="Century Gothic"/>
              </a:rPr>
              <a:t>toplantı </a:t>
            </a:r>
            <a:r>
              <a:rPr sz="1900" spc="-8" dirty="0">
                <a:latin typeface="+mj-lt"/>
                <a:cs typeface="Century Gothic"/>
              </a:rPr>
              <a:t>yaparak görev </a:t>
            </a:r>
            <a:r>
              <a:rPr sz="1900" dirty="0">
                <a:latin typeface="+mj-lt"/>
                <a:cs typeface="Century Gothic"/>
              </a:rPr>
              <a:t>ve </a:t>
            </a:r>
            <a:r>
              <a:rPr sz="1900" spc="-8" dirty="0">
                <a:latin typeface="+mj-lt"/>
                <a:cs typeface="Century Gothic"/>
              </a:rPr>
              <a:t>sorumluluklarını  </a:t>
            </a:r>
            <a:r>
              <a:rPr sz="1900" spc="-4" dirty="0">
                <a:latin typeface="+mj-lt"/>
                <a:cs typeface="Century Gothic"/>
              </a:rPr>
              <a:t>açıklayıp, toplantıya </a:t>
            </a:r>
            <a:r>
              <a:rPr sz="1900" spc="-8" dirty="0">
                <a:latin typeface="+mj-lt"/>
                <a:cs typeface="Century Gothic"/>
              </a:rPr>
              <a:t>katılmayan </a:t>
            </a:r>
            <a:r>
              <a:rPr sz="1900" spc="-4" dirty="0">
                <a:latin typeface="+mj-lt"/>
                <a:cs typeface="Century Gothic"/>
              </a:rPr>
              <a:t>salon </a:t>
            </a:r>
            <a:r>
              <a:rPr sz="1900" spc="-8" dirty="0">
                <a:latin typeface="+mj-lt"/>
                <a:cs typeface="Century Gothic"/>
              </a:rPr>
              <a:t>görevlisinin</a:t>
            </a:r>
            <a:r>
              <a:rPr sz="1900" spc="-282" dirty="0">
                <a:latin typeface="+mj-lt"/>
                <a:cs typeface="Century Gothic"/>
              </a:rPr>
              <a:t> </a:t>
            </a:r>
            <a:r>
              <a:rPr sz="1900" dirty="0">
                <a:latin typeface="+mj-lt"/>
                <a:cs typeface="Century Gothic"/>
              </a:rPr>
              <a:t>yerine  </a:t>
            </a:r>
            <a:r>
              <a:rPr sz="1900" spc="-12" dirty="0">
                <a:latin typeface="+mj-lt"/>
                <a:cs typeface="Century Gothic"/>
              </a:rPr>
              <a:t>yedek </a:t>
            </a:r>
            <a:r>
              <a:rPr sz="1900" spc="-8" dirty="0">
                <a:latin typeface="+mj-lt"/>
                <a:cs typeface="Century Gothic"/>
              </a:rPr>
              <a:t>gözetmenlerden görevlendirme</a:t>
            </a:r>
            <a:r>
              <a:rPr sz="1900" spc="-125" dirty="0">
                <a:latin typeface="+mj-lt"/>
                <a:cs typeface="Century Gothic"/>
              </a:rPr>
              <a:t> </a:t>
            </a:r>
            <a:r>
              <a:rPr sz="1900" spc="-8" dirty="0">
                <a:latin typeface="+mj-lt"/>
                <a:cs typeface="Century Gothic"/>
              </a:rPr>
              <a:t>yapılacaktır.</a:t>
            </a:r>
            <a:endParaRPr sz="1900" dirty="0">
              <a:latin typeface="+mj-lt"/>
              <a:cs typeface="Century Gothic"/>
            </a:endParaRPr>
          </a:p>
        </p:txBody>
      </p:sp>
      <p:pic>
        <p:nvPicPr>
          <p:cNvPr id="69" name="Resim 6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56" y="-128011"/>
            <a:ext cx="1732147" cy="13788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2" b="4228"/>
          <a:stretch/>
        </p:blipFill>
        <p:spPr>
          <a:xfrm>
            <a:off x="2269602" y="285750"/>
            <a:ext cx="4568074" cy="46711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029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69"/>
          <a:stretch/>
        </p:blipFill>
        <p:spPr>
          <a:xfrm>
            <a:off x="2209800" y="304655"/>
            <a:ext cx="4876800" cy="45161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708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08"/>
          <a:stretch/>
        </p:blipFill>
        <p:spPr>
          <a:xfrm>
            <a:off x="2057400" y="438150"/>
            <a:ext cx="5091438" cy="4191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03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object 64"/>
          <p:cNvSpPr/>
          <p:nvPr/>
        </p:nvSpPr>
        <p:spPr>
          <a:xfrm>
            <a:off x="0" y="529391"/>
            <a:ext cx="4597629" cy="20580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30229" y="819150"/>
            <a:ext cx="9143131" cy="40871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00" dirty="0"/>
          </a:p>
        </p:txBody>
      </p:sp>
      <p:sp>
        <p:nvSpPr>
          <p:cNvPr id="67" name="object 67"/>
          <p:cNvSpPr/>
          <p:nvPr/>
        </p:nvSpPr>
        <p:spPr>
          <a:xfrm>
            <a:off x="1770157" y="361950"/>
            <a:ext cx="6870379" cy="6887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500349" y="1154983"/>
            <a:ext cx="8326072" cy="3581305"/>
          </a:xfrm>
          <a:prstGeom prst="rect">
            <a:avLst/>
          </a:prstGeom>
        </p:spPr>
        <p:txBody>
          <a:bodyPr vert="horz" wrap="square" lIns="0" tIns="8450" rIns="0" bIns="0" rtlCol="0">
            <a:spAutoFit/>
          </a:bodyPr>
          <a:lstStyle/>
          <a:p>
            <a:pPr marL="274387" marR="213744" indent="-264445" algn="just">
              <a:lnSpc>
                <a:spcPct val="150000"/>
              </a:lnSpc>
              <a:spcBef>
                <a:spcPts val="67"/>
              </a:spcBef>
              <a:buClr>
                <a:srgbClr val="FF378B"/>
              </a:buClr>
              <a:buSzPct val="79591"/>
              <a:buFont typeface="Wingdings 2"/>
              <a:buChar char=""/>
              <a:tabLst>
                <a:tab pos="274884" algn="l"/>
              </a:tabLst>
            </a:pPr>
            <a:r>
              <a:rPr sz="1900" dirty="0">
                <a:latin typeface="+mj-lt"/>
                <a:cs typeface="Century Gothic"/>
              </a:rPr>
              <a:t>Toplantıya </a:t>
            </a:r>
            <a:r>
              <a:rPr sz="1900" spc="4" dirty="0">
                <a:latin typeface="+mj-lt"/>
                <a:cs typeface="Century Gothic"/>
              </a:rPr>
              <a:t>katılmayan, </a:t>
            </a:r>
            <a:r>
              <a:rPr sz="1900" spc="-4" dirty="0">
                <a:latin typeface="+mj-lt"/>
                <a:cs typeface="Century Gothic"/>
              </a:rPr>
              <a:t>görevine geç </a:t>
            </a:r>
            <a:r>
              <a:rPr sz="1900" dirty="0">
                <a:latin typeface="+mj-lt"/>
                <a:cs typeface="Century Gothic"/>
              </a:rPr>
              <a:t>gelen ve/veya </a:t>
            </a:r>
            <a:r>
              <a:rPr sz="1900" spc="-4" dirty="0">
                <a:latin typeface="+mj-lt"/>
                <a:cs typeface="Century Gothic"/>
              </a:rPr>
              <a:t>cep  </a:t>
            </a:r>
            <a:r>
              <a:rPr sz="1900" dirty="0">
                <a:latin typeface="+mj-lt"/>
                <a:cs typeface="Century Gothic"/>
              </a:rPr>
              <a:t>telefonu </a:t>
            </a:r>
            <a:r>
              <a:rPr sz="1900" spc="4" dirty="0">
                <a:latin typeface="+mj-lt"/>
                <a:cs typeface="Century Gothic"/>
              </a:rPr>
              <a:t>ile sınav </a:t>
            </a:r>
            <a:r>
              <a:rPr sz="1900" dirty="0">
                <a:latin typeface="+mj-lt"/>
                <a:cs typeface="Century Gothic"/>
              </a:rPr>
              <a:t>salonuna </a:t>
            </a:r>
            <a:r>
              <a:rPr sz="1900" spc="-4" dirty="0">
                <a:latin typeface="+mj-lt"/>
                <a:cs typeface="Century Gothic"/>
              </a:rPr>
              <a:t>girmekte </a:t>
            </a:r>
            <a:r>
              <a:rPr sz="1900" spc="4" dirty="0">
                <a:latin typeface="+mj-lt"/>
                <a:cs typeface="Century Gothic"/>
              </a:rPr>
              <a:t>ısrar </a:t>
            </a:r>
            <a:r>
              <a:rPr sz="1900" spc="-4" dirty="0">
                <a:latin typeface="+mj-lt"/>
                <a:cs typeface="Century Gothic"/>
              </a:rPr>
              <a:t>eden </a:t>
            </a:r>
            <a:r>
              <a:rPr sz="1900" spc="4" dirty="0">
                <a:latin typeface="+mj-lt"/>
                <a:cs typeface="Century Gothic"/>
              </a:rPr>
              <a:t>salon  </a:t>
            </a:r>
            <a:r>
              <a:rPr sz="1900" dirty="0">
                <a:latin typeface="+mj-lt"/>
                <a:cs typeface="Century Gothic"/>
              </a:rPr>
              <a:t>görevlisine </a:t>
            </a:r>
            <a:r>
              <a:rPr sz="1900" spc="-8" dirty="0">
                <a:latin typeface="+mj-lt"/>
                <a:cs typeface="Century Gothic"/>
              </a:rPr>
              <a:t>(yedek </a:t>
            </a:r>
            <a:r>
              <a:rPr sz="1900" spc="-4" dirty="0">
                <a:latin typeface="+mj-lt"/>
                <a:cs typeface="Century Gothic"/>
              </a:rPr>
              <a:t>gözetmen </a:t>
            </a:r>
            <a:r>
              <a:rPr sz="1900" dirty="0">
                <a:latin typeface="+mj-lt"/>
                <a:cs typeface="Century Gothic"/>
              </a:rPr>
              <a:t>dâhil) </a:t>
            </a:r>
            <a:r>
              <a:rPr sz="1900" spc="-4" dirty="0">
                <a:latin typeface="+mj-lt"/>
                <a:cs typeface="Century Gothic"/>
              </a:rPr>
              <a:t>görev</a:t>
            </a:r>
            <a:r>
              <a:rPr sz="1900" spc="98" dirty="0">
                <a:latin typeface="+mj-lt"/>
                <a:cs typeface="Century Gothic"/>
              </a:rPr>
              <a:t> </a:t>
            </a:r>
            <a:r>
              <a:rPr sz="1900" dirty="0">
                <a:latin typeface="+mj-lt"/>
                <a:cs typeface="Century Gothic"/>
              </a:rPr>
              <a:t>verilmeyecektir.</a:t>
            </a:r>
          </a:p>
          <a:p>
            <a:pPr marL="274387" marR="3977" indent="-264445" algn="just">
              <a:lnSpc>
                <a:spcPct val="150000"/>
              </a:lnSpc>
              <a:spcBef>
                <a:spcPts val="458"/>
              </a:spcBef>
              <a:buClr>
                <a:srgbClr val="FF378B"/>
              </a:buClr>
              <a:buSzPct val="79591"/>
              <a:buFont typeface="Wingdings 2"/>
              <a:buChar char=""/>
              <a:tabLst>
                <a:tab pos="274884" algn="l"/>
              </a:tabLst>
            </a:pPr>
            <a:r>
              <a:rPr sz="1900" spc="4" dirty="0">
                <a:latin typeface="+mj-lt"/>
                <a:cs typeface="Century Gothic"/>
              </a:rPr>
              <a:t>Sınav </a:t>
            </a:r>
            <a:r>
              <a:rPr sz="1900" spc="-4" dirty="0">
                <a:latin typeface="+mj-lt"/>
                <a:cs typeface="Century Gothic"/>
              </a:rPr>
              <a:t>günü, </a:t>
            </a:r>
            <a:r>
              <a:rPr sz="1900" spc="4" dirty="0">
                <a:latin typeface="+mj-lt"/>
                <a:cs typeface="Century Gothic"/>
              </a:rPr>
              <a:t>sınav </a:t>
            </a:r>
            <a:r>
              <a:rPr sz="1900" dirty="0">
                <a:latin typeface="+mj-lt"/>
                <a:cs typeface="Century Gothic"/>
              </a:rPr>
              <a:t>evrak </a:t>
            </a:r>
            <a:r>
              <a:rPr sz="1900" spc="4" dirty="0">
                <a:latin typeface="+mj-lt"/>
                <a:cs typeface="Century Gothic"/>
              </a:rPr>
              <a:t>kutularını /çantalarını il/ilçe sınav  </a:t>
            </a:r>
            <a:r>
              <a:rPr sz="1900" spc="-4" dirty="0">
                <a:latin typeface="+mj-lt"/>
                <a:cs typeface="Century Gothic"/>
              </a:rPr>
              <a:t>evrakı nakil koruma </a:t>
            </a:r>
            <a:r>
              <a:rPr sz="1900" dirty="0">
                <a:latin typeface="+mj-lt"/>
                <a:cs typeface="Century Gothic"/>
              </a:rPr>
              <a:t>görevlilerinden </a:t>
            </a:r>
            <a:r>
              <a:rPr sz="1900" spc="4" dirty="0">
                <a:latin typeface="+mj-lt"/>
                <a:cs typeface="Century Gothic"/>
              </a:rPr>
              <a:t>tutanakla </a:t>
            </a:r>
            <a:r>
              <a:rPr sz="1900" dirty="0">
                <a:latin typeface="+mj-lt"/>
                <a:cs typeface="Century Gothic"/>
              </a:rPr>
              <a:t>teslim </a:t>
            </a:r>
            <a:r>
              <a:rPr sz="1900" spc="4" dirty="0">
                <a:latin typeface="+mj-lt"/>
                <a:cs typeface="Century Gothic"/>
              </a:rPr>
              <a:t>alacak,  </a:t>
            </a:r>
            <a:r>
              <a:rPr sz="1900" spc="8" dirty="0">
                <a:latin typeface="+mj-lt"/>
                <a:cs typeface="Century Gothic"/>
              </a:rPr>
              <a:t>sınavın </a:t>
            </a:r>
            <a:r>
              <a:rPr sz="1900" spc="4" dirty="0">
                <a:latin typeface="+mj-lt"/>
                <a:cs typeface="Century Gothic"/>
              </a:rPr>
              <a:t>başlamasına yarım </a:t>
            </a:r>
            <a:r>
              <a:rPr sz="1900" dirty="0">
                <a:latin typeface="+mj-lt"/>
                <a:cs typeface="Century Gothic"/>
              </a:rPr>
              <a:t>saat </a:t>
            </a:r>
            <a:r>
              <a:rPr sz="1900" spc="4" dirty="0">
                <a:latin typeface="+mj-lt"/>
                <a:cs typeface="Century Gothic"/>
              </a:rPr>
              <a:t>kala sınav </a:t>
            </a:r>
            <a:r>
              <a:rPr sz="1900" dirty="0">
                <a:latin typeface="+mj-lt"/>
                <a:cs typeface="Century Gothic"/>
              </a:rPr>
              <a:t>güvenlik</a:t>
            </a:r>
            <a:r>
              <a:rPr sz="1900" spc="-223" dirty="0">
                <a:latin typeface="+mj-lt"/>
                <a:cs typeface="Century Gothic"/>
              </a:rPr>
              <a:t> </a:t>
            </a:r>
            <a:r>
              <a:rPr sz="1900" spc="4" dirty="0">
                <a:latin typeface="+mj-lt"/>
                <a:cs typeface="Century Gothic"/>
              </a:rPr>
              <a:t>kutularını  açıp </a:t>
            </a:r>
            <a:r>
              <a:rPr sz="1900" spc="-8" dirty="0">
                <a:latin typeface="+mj-lt"/>
                <a:cs typeface="Century Gothic"/>
              </a:rPr>
              <a:t>içindeki </a:t>
            </a:r>
            <a:r>
              <a:rPr sz="1900" spc="4" dirty="0">
                <a:latin typeface="+mj-lt"/>
                <a:cs typeface="Century Gothic"/>
              </a:rPr>
              <a:t>sınav </a:t>
            </a:r>
            <a:r>
              <a:rPr sz="1900" dirty="0">
                <a:latin typeface="+mj-lt"/>
                <a:cs typeface="Century Gothic"/>
              </a:rPr>
              <a:t>güvenlik poşetlerini sayarak </a:t>
            </a:r>
            <a:r>
              <a:rPr sz="1900" spc="-4" dirty="0">
                <a:latin typeface="+mj-lt"/>
                <a:cs typeface="Century Gothic"/>
              </a:rPr>
              <a:t>kontrol  edecek, </a:t>
            </a:r>
            <a:r>
              <a:rPr sz="1900" dirty="0">
                <a:latin typeface="+mj-lt"/>
                <a:cs typeface="Century Gothic"/>
              </a:rPr>
              <a:t>sorun varsa </a:t>
            </a:r>
            <a:r>
              <a:rPr sz="1900" spc="4" dirty="0">
                <a:latin typeface="+mj-lt"/>
                <a:cs typeface="Century Gothic"/>
              </a:rPr>
              <a:t>bölge sınav </a:t>
            </a:r>
            <a:r>
              <a:rPr sz="1900" dirty="0">
                <a:latin typeface="+mj-lt"/>
                <a:cs typeface="Century Gothic"/>
              </a:rPr>
              <a:t>yürütme </a:t>
            </a:r>
            <a:r>
              <a:rPr sz="1900" spc="-4" dirty="0">
                <a:latin typeface="+mj-lt"/>
                <a:cs typeface="Century Gothic"/>
              </a:rPr>
              <a:t>komisyonunun  </a:t>
            </a:r>
            <a:r>
              <a:rPr sz="1900" spc="4" dirty="0">
                <a:latin typeface="+mj-lt"/>
                <a:cs typeface="Century Gothic"/>
              </a:rPr>
              <a:t>talimatına </a:t>
            </a:r>
            <a:r>
              <a:rPr sz="1900" dirty="0">
                <a:latin typeface="+mj-lt"/>
                <a:cs typeface="Century Gothic"/>
              </a:rPr>
              <a:t>göre işlem</a:t>
            </a:r>
            <a:r>
              <a:rPr sz="1900" spc="-55" dirty="0">
                <a:latin typeface="+mj-lt"/>
                <a:cs typeface="Century Gothic"/>
              </a:rPr>
              <a:t> </a:t>
            </a:r>
            <a:r>
              <a:rPr sz="1900" spc="4" dirty="0">
                <a:latin typeface="+mj-lt"/>
                <a:cs typeface="Century Gothic"/>
              </a:rPr>
              <a:t>yapacaktır.</a:t>
            </a:r>
            <a:endParaRPr sz="1900" dirty="0">
              <a:latin typeface="+mj-lt"/>
              <a:cs typeface="Century Gothic"/>
            </a:endParaRPr>
          </a:p>
        </p:txBody>
      </p:sp>
      <p:pic>
        <p:nvPicPr>
          <p:cNvPr id="69" name="Resim 6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56" y="-128011"/>
            <a:ext cx="1732147" cy="13788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object 64"/>
          <p:cNvSpPr/>
          <p:nvPr/>
        </p:nvSpPr>
        <p:spPr>
          <a:xfrm>
            <a:off x="0" y="529391"/>
            <a:ext cx="4597629" cy="20580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643565" y="1352550"/>
            <a:ext cx="8271835" cy="4041691"/>
          </a:xfrm>
          <a:prstGeom prst="rect">
            <a:avLst/>
          </a:prstGeom>
        </p:spPr>
        <p:txBody>
          <a:bodyPr vert="horz" wrap="square" lIns="0" tIns="66111" rIns="0" bIns="0" rtlCol="0">
            <a:spAutoFit/>
          </a:bodyPr>
          <a:lstStyle/>
          <a:p>
            <a:pPr marL="274387" marR="3977" indent="-264445" algn="just">
              <a:lnSpc>
                <a:spcPts val="1840"/>
              </a:lnSpc>
              <a:spcBef>
                <a:spcPts val="521"/>
              </a:spcBef>
              <a:buClr>
                <a:srgbClr val="FF378B"/>
              </a:buClr>
              <a:buSzPct val="79591"/>
              <a:buFont typeface="Wingdings 2"/>
              <a:buChar char=""/>
              <a:tabLst>
                <a:tab pos="274884" algn="l"/>
              </a:tabLst>
            </a:pPr>
            <a:r>
              <a:rPr sz="1900" spc="4" dirty="0">
                <a:latin typeface="+mj-lt"/>
                <a:cs typeface="Century Gothic"/>
              </a:rPr>
              <a:t>Sınav, </a:t>
            </a:r>
            <a:r>
              <a:rPr lang="tr-TR" sz="1900" b="1" spc="4" dirty="0" smtClean="0">
                <a:latin typeface="+mj-lt"/>
                <a:cs typeface="Century Gothic"/>
              </a:rPr>
              <a:t>05</a:t>
            </a:r>
            <a:r>
              <a:rPr sz="1900" b="1" dirty="0" smtClean="0">
                <a:latin typeface="+mj-lt"/>
                <a:cs typeface="Century Gothic"/>
              </a:rPr>
              <a:t> </a:t>
            </a:r>
            <a:r>
              <a:rPr sz="1900" b="1" spc="-4" dirty="0" err="1">
                <a:latin typeface="+mj-lt"/>
                <a:cs typeface="Century Gothic"/>
              </a:rPr>
              <a:t>Haziran</a:t>
            </a:r>
            <a:r>
              <a:rPr sz="1900" b="1" spc="-4" dirty="0">
                <a:latin typeface="+mj-lt"/>
                <a:cs typeface="Century Gothic"/>
              </a:rPr>
              <a:t> </a:t>
            </a:r>
            <a:r>
              <a:rPr sz="1900" b="1" spc="4" dirty="0">
                <a:latin typeface="+mj-lt"/>
                <a:cs typeface="Century Gothic"/>
              </a:rPr>
              <a:t>20</a:t>
            </a:r>
            <a:r>
              <a:rPr lang="tr-TR" sz="1900" b="1" spc="4" dirty="0" smtClean="0">
                <a:latin typeface="+mj-lt"/>
                <a:cs typeface="Century Gothic"/>
              </a:rPr>
              <a:t>22</a:t>
            </a:r>
            <a:r>
              <a:rPr sz="1900" b="1" spc="4" dirty="0" smtClean="0">
                <a:latin typeface="+mj-lt"/>
                <a:cs typeface="Century Gothic"/>
              </a:rPr>
              <a:t> </a:t>
            </a:r>
            <a:r>
              <a:rPr lang="tr-TR" sz="1900" b="1" spc="4" dirty="0">
                <a:latin typeface="+mj-lt"/>
                <a:cs typeface="Century Gothic"/>
              </a:rPr>
              <a:t>Pazar </a:t>
            </a:r>
            <a:r>
              <a:rPr sz="1900" spc="-4" dirty="0" err="1">
                <a:latin typeface="+mj-lt"/>
                <a:cs typeface="Century Gothic"/>
              </a:rPr>
              <a:t>günü</a:t>
            </a:r>
            <a:r>
              <a:rPr sz="1900" spc="-4" dirty="0">
                <a:latin typeface="+mj-lt"/>
                <a:cs typeface="Century Gothic"/>
              </a:rPr>
              <a:t> </a:t>
            </a:r>
            <a:r>
              <a:rPr sz="1900" dirty="0" err="1">
                <a:latin typeface="+mj-lt"/>
                <a:cs typeface="Century Gothic"/>
              </a:rPr>
              <a:t>saat</a:t>
            </a:r>
            <a:r>
              <a:rPr sz="1900" dirty="0">
                <a:latin typeface="+mj-lt"/>
                <a:cs typeface="Century Gothic"/>
              </a:rPr>
              <a:t> </a:t>
            </a:r>
            <a:r>
              <a:rPr sz="1900" b="1" spc="-4" dirty="0">
                <a:latin typeface="+mj-lt"/>
                <a:cs typeface="Century Gothic"/>
              </a:rPr>
              <a:t>09:30</a:t>
            </a:r>
            <a:r>
              <a:rPr lang="tr-TR" sz="1900" b="1" spc="-4" dirty="0">
                <a:latin typeface="+mj-lt"/>
                <a:cs typeface="Century Gothic"/>
              </a:rPr>
              <a:t> </a:t>
            </a:r>
            <a:r>
              <a:rPr sz="1900" dirty="0" err="1">
                <a:latin typeface="+mj-lt"/>
                <a:cs typeface="Century Gothic"/>
              </a:rPr>
              <a:t>ve</a:t>
            </a:r>
            <a:r>
              <a:rPr sz="1900" dirty="0">
                <a:latin typeface="+mj-lt"/>
                <a:cs typeface="Century Gothic"/>
              </a:rPr>
              <a:t>  </a:t>
            </a:r>
            <a:r>
              <a:rPr sz="1900" b="1" u="sng" spc="-4" dirty="0">
                <a:latin typeface="+mj-lt"/>
                <a:cs typeface="Century Gothic"/>
              </a:rPr>
              <a:t>11:30’</a:t>
            </a:r>
            <a:r>
              <a:rPr sz="1900" spc="-4" dirty="0">
                <a:latin typeface="+mj-lt"/>
                <a:cs typeface="Century Gothic"/>
              </a:rPr>
              <a:t>da </a:t>
            </a:r>
            <a:r>
              <a:rPr lang="tr-TR" sz="1900" dirty="0">
                <a:latin typeface="+mj-lt"/>
                <a:cs typeface="Century Gothic"/>
              </a:rPr>
              <a:t>iki</a:t>
            </a:r>
            <a:r>
              <a:rPr sz="1900" dirty="0">
                <a:latin typeface="+mj-lt"/>
                <a:cs typeface="Century Gothic"/>
              </a:rPr>
              <a:t> </a:t>
            </a:r>
            <a:r>
              <a:rPr sz="1900" dirty="0" err="1">
                <a:latin typeface="+mj-lt"/>
                <a:cs typeface="Century Gothic"/>
              </a:rPr>
              <a:t>oturum</a:t>
            </a:r>
            <a:r>
              <a:rPr sz="1900" dirty="0">
                <a:latin typeface="+mj-lt"/>
                <a:cs typeface="Century Gothic"/>
              </a:rPr>
              <a:t> </a:t>
            </a:r>
            <a:r>
              <a:rPr sz="1900" dirty="0" err="1">
                <a:latin typeface="+mj-lt"/>
                <a:cs typeface="Century Gothic"/>
              </a:rPr>
              <a:t>halinde</a:t>
            </a:r>
            <a:r>
              <a:rPr lang="tr-TR" sz="1900" dirty="0">
                <a:latin typeface="+mj-lt"/>
                <a:cs typeface="Century Gothic"/>
              </a:rPr>
              <a:t> </a:t>
            </a:r>
            <a:r>
              <a:rPr sz="1900" dirty="0" err="1">
                <a:latin typeface="+mj-lt"/>
                <a:cs typeface="Century Gothic"/>
              </a:rPr>
              <a:t>uygulanacak</a:t>
            </a:r>
            <a:r>
              <a:rPr sz="1900" dirty="0">
                <a:latin typeface="+mj-lt"/>
                <a:cs typeface="Century Gothic"/>
              </a:rPr>
              <a:t>, çoktan seçmeli 90 </a:t>
            </a:r>
            <a:r>
              <a:rPr sz="1900" dirty="0" err="1">
                <a:latin typeface="+mj-lt"/>
                <a:cs typeface="Century Gothic"/>
              </a:rPr>
              <a:t>soru</a:t>
            </a:r>
            <a:r>
              <a:rPr sz="1900" dirty="0">
                <a:latin typeface="+mj-lt"/>
                <a:cs typeface="Century Gothic"/>
              </a:rPr>
              <a:t> </a:t>
            </a:r>
            <a:r>
              <a:rPr sz="1900" spc="4" dirty="0" err="1">
                <a:latin typeface="+mj-lt"/>
                <a:cs typeface="Century Gothic"/>
              </a:rPr>
              <a:t>sorulacak</a:t>
            </a:r>
            <a:r>
              <a:rPr lang="tr-TR" sz="1900" spc="4" dirty="0">
                <a:latin typeface="+mj-lt"/>
                <a:cs typeface="Century Gothic"/>
              </a:rPr>
              <a:t>.</a:t>
            </a:r>
          </a:p>
          <a:p>
            <a:pPr marL="9942" marR="3977" algn="just">
              <a:lnSpc>
                <a:spcPts val="1840"/>
              </a:lnSpc>
              <a:spcBef>
                <a:spcPts val="521"/>
              </a:spcBef>
              <a:buClr>
                <a:srgbClr val="FF378B"/>
              </a:buClr>
              <a:buSzPct val="79591"/>
              <a:tabLst>
                <a:tab pos="274884" algn="l"/>
              </a:tabLst>
            </a:pPr>
            <a:endParaRPr sz="1900" dirty="0">
              <a:latin typeface="+mj-lt"/>
              <a:cs typeface="Century Gothic"/>
            </a:endParaRPr>
          </a:p>
          <a:p>
            <a:pPr marL="274387" marR="62632" indent="-264445" algn="just">
              <a:lnSpc>
                <a:spcPct val="80000"/>
              </a:lnSpc>
              <a:spcBef>
                <a:spcPts val="493"/>
              </a:spcBef>
              <a:buClr>
                <a:srgbClr val="FF378B"/>
              </a:buClr>
              <a:buSzPct val="79591"/>
              <a:buFont typeface="Wingdings 2"/>
              <a:buChar char=""/>
              <a:tabLst>
                <a:tab pos="274884" algn="l"/>
              </a:tabLst>
            </a:pPr>
            <a:r>
              <a:rPr sz="1900" spc="-4" dirty="0">
                <a:latin typeface="+mj-lt"/>
                <a:cs typeface="Century Gothic"/>
              </a:rPr>
              <a:t>Birinci </a:t>
            </a:r>
            <a:r>
              <a:rPr sz="1900" spc="4" dirty="0">
                <a:latin typeface="+mj-lt"/>
                <a:cs typeface="Century Gothic"/>
              </a:rPr>
              <a:t>bölüm, </a:t>
            </a:r>
            <a:r>
              <a:rPr sz="1900" b="1" dirty="0">
                <a:latin typeface="+mj-lt"/>
                <a:cs typeface="Century Gothic"/>
              </a:rPr>
              <a:t>50 </a:t>
            </a:r>
            <a:r>
              <a:rPr sz="1900" b="1" spc="4" dirty="0">
                <a:latin typeface="+mj-lt"/>
                <a:cs typeface="Century Gothic"/>
              </a:rPr>
              <a:t>soruluk </a:t>
            </a:r>
            <a:r>
              <a:rPr sz="1900" spc="-4" dirty="0">
                <a:latin typeface="+mj-lt"/>
                <a:cs typeface="Century Gothic"/>
              </a:rPr>
              <a:t>sözel </a:t>
            </a:r>
            <a:r>
              <a:rPr sz="1900" spc="4" dirty="0">
                <a:latin typeface="+mj-lt"/>
                <a:cs typeface="Century Gothic"/>
              </a:rPr>
              <a:t>alandan oluşacak </a:t>
            </a:r>
            <a:r>
              <a:rPr sz="1900" dirty="0">
                <a:latin typeface="+mj-lt"/>
                <a:cs typeface="Century Gothic"/>
              </a:rPr>
              <a:t>ve süresi</a:t>
            </a:r>
            <a:r>
              <a:rPr sz="1900" spc="-106" dirty="0">
                <a:latin typeface="+mj-lt"/>
                <a:cs typeface="Century Gothic"/>
              </a:rPr>
              <a:t> </a:t>
            </a:r>
            <a:r>
              <a:rPr sz="1900" b="1" dirty="0">
                <a:latin typeface="+mj-lt"/>
                <a:cs typeface="Century Gothic"/>
              </a:rPr>
              <a:t>75  </a:t>
            </a:r>
            <a:r>
              <a:rPr sz="1900" b="1" spc="-4" dirty="0">
                <a:latin typeface="+mj-lt"/>
                <a:cs typeface="Century Gothic"/>
              </a:rPr>
              <a:t>dakika; </a:t>
            </a:r>
            <a:r>
              <a:rPr sz="1900" spc="-8" dirty="0">
                <a:latin typeface="+mj-lt"/>
                <a:cs typeface="Century Gothic"/>
              </a:rPr>
              <a:t>ikinci </a:t>
            </a:r>
            <a:r>
              <a:rPr sz="1900" spc="4" dirty="0">
                <a:latin typeface="+mj-lt"/>
                <a:cs typeface="Century Gothic"/>
              </a:rPr>
              <a:t>bölüm </a:t>
            </a:r>
            <a:r>
              <a:rPr sz="1900" spc="-4" dirty="0">
                <a:latin typeface="+mj-lt"/>
                <a:cs typeface="Century Gothic"/>
              </a:rPr>
              <a:t>ise </a:t>
            </a:r>
            <a:r>
              <a:rPr sz="1900" b="1" dirty="0">
                <a:latin typeface="+mj-lt"/>
                <a:cs typeface="Century Gothic"/>
              </a:rPr>
              <a:t>40 </a:t>
            </a:r>
            <a:r>
              <a:rPr sz="1900" b="1" spc="4" dirty="0">
                <a:latin typeface="+mj-lt"/>
                <a:cs typeface="Century Gothic"/>
              </a:rPr>
              <a:t>soruluk</a:t>
            </a:r>
            <a:r>
              <a:rPr sz="1900" spc="4" dirty="0">
                <a:latin typeface="+mj-lt"/>
                <a:cs typeface="Century Gothic"/>
              </a:rPr>
              <a:t> sayısal alandan oluşacak  </a:t>
            </a:r>
            <a:r>
              <a:rPr sz="1900" dirty="0">
                <a:latin typeface="+mj-lt"/>
                <a:cs typeface="Century Gothic"/>
              </a:rPr>
              <a:t>ve süresi </a:t>
            </a:r>
            <a:r>
              <a:rPr sz="1900" b="1" dirty="0">
                <a:latin typeface="+mj-lt"/>
                <a:cs typeface="Century Gothic"/>
              </a:rPr>
              <a:t>80 </a:t>
            </a:r>
            <a:r>
              <a:rPr sz="1900" b="1" spc="-4" dirty="0">
                <a:latin typeface="+mj-lt"/>
                <a:cs typeface="Century Gothic"/>
              </a:rPr>
              <a:t>dakika</a:t>
            </a:r>
            <a:r>
              <a:rPr sz="1900" b="1" spc="-12" dirty="0">
                <a:latin typeface="+mj-lt"/>
                <a:cs typeface="Century Gothic"/>
              </a:rPr>
              <a:t> </a:t>
            </a:r>
            <a:r>
              <a:rPr sz="1900" spc="4" dirty="0" err="1">
                <a:latin typeface="+mj-lt"/>
                <a:cs typeface="Century Gothic"/>
              </a:rPr>
              <a:t>olacaktır</a:t>
            </a:r>
            <a:r>
              <a:rPr sz="1900" spc="4" dirty="0">
                <a:latin typeface="+mj-lt"/>
                <a:cs typeface="Century Gothic"/>
              </a:rPr>
              <a:t>.</a:t>
            </a:r>
            <a:endParaRPr lang="tr-TR" sz="1900" spc="4" dirty="0">
              <a:latin typeface="+mj-lt"/>
              <a:cs typeface="Century Gothic"/>
            </a:endParaRPr>
          </a:p>
          <a:p>
            <a:pPr marL="274387" marR="62632" indent="-264445" algn="just">
              <a:lnSpc>
                <a:spcPct val="80000"/>
              </a:lnSpc>
              <a:spcBef>
                <a:spcPts val="493"/>
              </a:spcBef>
              <a:buClr>
                <a:srgbClr val="FF378B"/>
              </a:buClr>
              <a:buSzPct val="79591"/>
              <a:buFont typeface="Wingdings 2"/>
              <a:buChar char=""/>
              <a:tabLst>
                <a:tab pos="274884" algn="l"/>
              </a:tabLst>
            </a:pPr>
            <a:endParaRPr sz="1900" dirty="0">
              <a:latin typeface="+mj-lt"/>
              <a:cs typeface="Century Gothic"/>
            </a:endParaRPr>
          </a:p>
          <a:p>
            <a:pPr marL="274387" indent="-264445" algn="just">
              <a:lnSpc>
                <a:spcPts val="2071"/>
              </a:lnSpc>
              <a:spcBef>
                <a:spcPts val="8"/>
              </a:spcBef>
              <a:buClr>
                <a:srgbClr val="FF378B"/>
              </a:buClr>
              <a:buSzPct val="79591"/>
              <a:buFont typeface="Wingdings 2"/>
              <a:buChar char=""/>
              <a:tabLst>
                <a:tab pos="274884" algn="l"/>
              </a:tabLst>
            </a:pPr>
            <a:r>
              <a:rPr sz="1900" spc="-4" dirty="0">
                <a:latin typeface="+mj-lt"/>
                <a:cs typeface="Century Gothic"/>
              </a:rPr>
              <a:t>Sözel </a:t>
            </a:r>
            <a:r>
              <a:rPr sz="1900" dirty="0">
                <a:latin typeface="+mj-lt"/>
                <a:cs typeface="Century Gothic"/>
              </a:rPr>
              <a:t>bölümde, </a:t>
            </a:r>
            <a:r>
              <a:rPr sz="1900" spc="-4" dirty="0">
                <a:latin typeface="+mj-lt"/>
                <a:cs typeface="Century Gothic"/>
              </a:rPr>
              <a:t>8’inci </a:t>
            </a:r>
            <a:r>
              <a:rPr sz="1900" spc="8" dirty="0">
                <a:latin typeface="+mj-lt"/>
                <a:cs typeface="Century Gothic"/>
              </a:rPr>
              <a:t>sınıf </a:t>
            </a:r>
            <a:r>
              <a:rPr sz="1900" spc="-8" dirty="0">
                <a:latin typeface="+mj-lt"/>
                <a:cs typeface="Century Gothic"/>
              </a:rPr>
              <a:t>Türkçe, </a:t>
            </a:r>
            <a:r>
              <a:rPr lang="tr-TR" sz="1900" spc="-8" dirty="0">
                <a:latin typeface="+mj-lt"/>
                <a:cs typeface="Century Gothic"/>
              </a:rPr>
              <a:t>D</a:t>
            </a:r>
            <a:r>
              <a:rPr sz="1900" spc="-4" dirty="0">
                <a:latin typeface="+mj-lt"/>
                <a:cs typeface="Century Gothic"/>
              </a:rPr>
              <a:t>in </a:t>
            </a:r>
            <a:r>
              <a:rPr lang="tr-TR" sz="1900" spc="4" dirty="0">
                <a:latin typeface="+mj-lt"/>
                <a:cs typeface="Century Gothic"/>
              </a:rPr>
              <a:t>K</a:t>
            </a:r>
            <a:r>
              <a:rPr sz="1900" spc="4" dirty="0" err="1">
                <a:latin typeface="+mj-lt"/>
                <a:cs typeface="Century Gothic"/>
              </a:rPr>
              <a:t>ültürü</a:t>
            </a:r>
            <a:r>
              <a:rPr sz="1900" spc="4" dirty="0">
                <a:latin typeface="+mj-lt"/>
                <a:cs typeface="Century Gothic"/>
              </a:rPr>
              <a:t> </a:t>
            </a:r>
            <a:r>
              <a:rPr sz="1900" dirty="0" err="1">
                <a:latin typeface="+mj-lt"/>
                <a:cs typeface="Century Gothic"/>
              </a:rPr>
              <a:t>ve</a:t>
            </a:r>
            <a:r>
              <a:rPr sz="1900" dirty="0">
                <a:latin typeface="+mj-lt"/>
                <a:cs typeface="Century Gothic"/>
              </a:rPr>
              <a:t> </a:t>
            </a:r>
            <a:r>
              <a:rPr lang="tr-TR" sz="1900" dirty="0">
                <a:latin typeface="+mj-lt"/>
                <a:cs typeface="Century Gothic"/>
              </a:rPr>
              <a:t>A</a:t>
            </a:r>
            <a:r>
              <a:rPr sz="1900" spc="4" dirty="0" err="1">
                <a:latin typeface="+mj-lt"/>
                <a:cs typeface="Century Gothic"/>
              </a:rPr>
              <a:t>hlak</a:t>
            </a:r>
            <a:r>
              <a:rPr sz="1900" spc="-4" dirty="0">
                <a:latin typeface="+mj-lt"/>
                <a:cs typeface="Century Gothic"/>
              </a:rPr>
              <a:t> </a:t>
            </a:r>
            <a:r>
              <a:rPr lang="tr-TR" sz="1900" spc="-4" dirty="0">
                <a:latin typeface="+mj-lt"/>
                <a:cs typeface="Century Gothic"/>
              </a:rPr>
              <a:t>B</a:t>
            </a:r>
            <a:r>
              <a:rPr sz="1900" dirty="0" err="1">
                <a:latin typeface="+mj-lt"/>
                <a:cs typeface="Century Gothic"/>
              </a:rPr>
              <a:t>ilgisi</a:t>
            </a:r>
            <a:r>
              <a:rPr sz="1900" dirty="0">
                <a:latin typeface="+mj-lt"/>
                <a:cs typeface="Century Gothic"/>
              </a:rPr>
              <a:t>,</a:t>
            </a:r>
            <a:r>
              <a:rPr lang="tr-TR" sz="1900" dirty="0">
                <a:latin typeface="+mj-lt"/>
                <a:cs typeface="Century Gothic"/>
              </a:rPr>
              <a:t> </a:t>
            </a:r>
            <a:r>
              <a:rPr sz="1900" spc="-16" dirty="0">
                <a:latin typeface="+mj-lt"/>
                <a:cs typeface="Century Gothic"/>
              </a:rPr>
              <a:t>T.C. </a:t>
            </a:r>
            <a:r>
              <a:rPr lang="tr-TR" sz="1900" spc="4" dirty="0" err="1">
                <a:latin typeface="+mj-lt"/>
                <a:cs typeface="Century Gothic"/>
              </a:rPr>
              <a:t>İ</a:t>
            </a:r>
            <a:r>
              <a:rPr sz="1900" spc="4" dirty="0" err="1">
                <a:latin typeface="+mj-lt"/>
                <a:cs typeface="Century Gothic"/>
              </a:rPr>
              <a:t>nkılap</a:t>
            </a:r>
            <a:r>
              <a:rPr sz="1900" spc="4" dirty="0">
                <a:latin typeface="+mj-lt"/>
                <a:cs typeface="Century Gothic"/>
              </a:rPr>
              <a:t> </a:t>
            </a:r>
            <a:r>
              <a:rPr lang="tr-TR" sz="1900" spc="4" dirty="0">
                <a:latin typeface="+mj-lt"/>
                <a:cs typeface="Century Gothic"/>
              </a:rPr>
              <a:t>T</a:t>
            </a:r>
            <a:r>
              <a:rPr sz="1900" dirty="0" err="1">
                <a:latin typeface="+mj-lt"/>
                <a:cs typeface="Century Gothic"/>
              </a:rPr>
              <a:t>arihi</a:t>
            </a:r>
            <a:r>
              <a:rPr sz="1900" dirty="0">
                <a:latin typeface="+mj-lt"/>
                <a:cs typeface="Century Gothic"/>
              </a:rPr>
              <a:t> ve Atatürkçülük </a:t>
            </a:r>
            <a:r>
              <a:rPr sz="1900" spc="4" dirty="0" err="1">
                <a:latin typeface="+mj-lt"/>
                <a:cs typeface="Century Gothic"/>
              </a:rPr>
              <a:t>ile</a:t>
            </a:r>
            <a:r>
              <a:rPr sz="1900" spc="4" dirty="0">
                <a:latin typeface="+mj-lt"/>
                <a:cs typeface="Century Gothic"/>
              </a:rPr>
              <a:t> </a:t>
            </a:r>
            <a:r>
              <a:rPr lang="tr-TR" sz="1900" spc="4" dirty="0">
                <a:latin typeface="+mj-lt"/>
                <a:cs typeface="Century Gothic"/>
              </a:rPr>
              <a:t>Y</a:t>
            </a:r>
            <a:r>
              <a:rPr sz="1900" dirty="0" err="1">
                <a:latin typeface="+mj-lt"/>
                <a:cs typeface="Century Gothic"/>
              </a:rPr>
              <a:t>abancı</a:t>
            </a:r>
            <a:r>
              <a:rPr sz="1900" dirty="0">
                <a:latin typeface="+mj-lt"/>
                <a:cs typeface="Century Gothic"/>
              </a:rPr>
              <a:t> </a:t>
            </a:r>
            <a:r>
              <a:rPr lang="tr-TR" sz="1900" dirty="0">
                <a:latin typeface="+mj-lt"/>
                <a:cs typeface="Century Gothic"/>
              </a:rPr>
              <a:t>D</a:t>
            </a:r>
            <a:r>
              <a:rPr sz="1900" spc="4" dirty="0" err="1">
                <a:latin typeface="+mj-lt"/>
                <a:cs typeface="Century Gothic"/>
              </a:rPr>
              <a:t>il</a:t>
            </a:r>
            <a:r>
              <a:rPr sz="1900" spc="4" dirty="0">
                <a:latin typeface="+mj-lt"/>
                <a:cs typeface="Century Gothic"/>
              </a:rPr>
              <a:t>, sayısal  bölümde </a:t>
            </a:r>
            <a:r>
              <a:rPr sz="1900" spc="-4" dirty="0" err="1">
                <a:latin typeface="+mj-lt"/>
                <a:cs typeface="Century Gothic"/>
              </a:rPr>
              <a:t>ise</a:t>
            </a:r>
            <a:r>
              <a:rPr sz="1900" spc="-4" dirty="0">
                <a:latin typeface="+mj-lt"/>
                <a:cs typeface="Century Gothic"/>
              </a:rPr>
              <a:t> </a:t>
            </a:r>
            <a:r>
              <a:rPr lang="tr-TR" sz="1900" dirty="0">
                <a:latin typeface="+mj-lt"/>
                <a:cs typeface="Century Gothic"/>
              </a:rPr>
              <a:t>M</a:t>
            </a:r>
            <a:r>
              <a:rPr sz="1900" dirty="0" err="1">
                <a:latin typeface="+mj-lt"/>
                <a:cs typeface="Century Gothic"/>
              </a:rPr>
              <a:t>atematik</a:t>
            </a:r>
            <a:r>
              <a:rPr sz="1900" dirty="0">
                <a:latin typeface="+mj-lt"/>
                <a:cs typeface="Century Gothic"/>
              </a:rPr>
              <a:t> </a:t>
            </a:r>
            <a:r>
              <a:rPr sz="1900" dirty="0" err="1">
                <a:latin typeface="+mj-lt"/>
                <a:cs typeface="Century Gothic"/>
              </a:rPr>
              <a:t>ve</a:t>
            </a:r>
            <a:r>
              <a:rPr sz="1900" dirty="0">
                <a:latin typeface="+mj-lt"/>
                <a:cs typeface="Century Gothic"/>
              </a:rPr>
              <a:t> </a:t>
            </a:r>
            <a:r>
              <a:rPr lang="tr-TR" sz="1900" dirty="0">
                <a:latin typeface="+mj-lt"/>
                <a:cs typeface="Century Gothic"/>
              </a:rPr>
              <a:t>F</a:t>
            </a:r>
            <a:r>
              <a:rPr sz="1900" spc="-4" dirty="0" err="1">
                <a:latin typeface="+mj-lt"/>
                <a:cs typeface="Century Gothic"/>
              </a:rPr>
              <a:t>en</a:t>
            </a:r>
            <a:r>
              <a:rPr sz="1900" spc="-4" dirty="0">
                <a:latin typeface="+mj-lt"/>
                <a:cs typeface="Century Gothic"/>
              </a:rPr>
              <a:t> </a:t>
            </a:r>
            <a:r>
              <a:rPr lang="tr-TR" sz="1900" dirty="0">
                <a:latin typeface="+mj-lt"/>
                <a:cs typeface="Century Gothic"/>
              </a:rPr>
              <a:t>B</a:t>
            </a:r>
            <a:r>
              <a:rPr sz="1900" dirty="0" err="1">
                <a:latin typeface="+mj-lt"/>
                <a:cs typeface="Century Gothic"/>
              </a:rPr>
              <a:t>ilimlerinden</a:t>
            </a:r>
            <a:r>
              <a:rPr sz="1900" dirty="0">
                <a:latin typeface="+mj-lt"/>
                <a:cs typeface="Century Gothic"/>
              </a:rPr>
              <a:t> </a:t>
            </a:r>
            <a:r>
              <a:rPr sz="1900" spc="4" dirty="0" err="1">
                <a:latin typeface="+mj-lt"/>
                <a:cs typeface="Century Gothic"/>
              </a:rPr>
              <a:t>sorular</a:t>
            </a:r>
            <a:r>
              <a:rPr sz="1900" spc="4" dirty="0">
                <a:latin typeface="+mj-lt"/>
                <a:cs typeface="Century Gothic"/>
              </a:rPr>
              <a:t>  </a:t>
            </a:r>
            <a:r>
              <a:rPr sz="1900" dirty="0" err="1" smtClean="0">
                <a:latin typeface="+mj-lt"/>
                <a:cs typeface="Century Gothic"/>
              </a:rPr>
              <a:t>yöneltilecektir</a:t>
            </a:r>
            <a:r>
              <a:rPr sz="1900" dirty="0" smtClean="0">
                <a:latin typeface="+mj-lt"/>
                <a:cs typeface="Century Gothic"/>
              </a:rPr>
              <a:t>.</a:t>
            </a:r>
            <a:endParaRPr lang="tr-TR" sz="1900" dirty="0">
              <a:latin typeface="+mj-lt"/>
              <a:cs typeface="Century Gothic"/>
            </a:endParaRPr>
          </a:p>
          <a:p>
            <a:pPr marL="274387" indent="-264445" algn="just">
              <a:lnSpc>
                <a:spcPts val="2071"/>
              </a:lnSpc>
              <a:spcBef>
                <a:spcPts val="8"/>
              </a:spcBef>
              <a:buClr>
                <a:srgbClr val="FF378B"/>
              </a:buClr>
              <a:buSzPct val="79591"/>
              <a:buFont typeface="Wingdings 2"/>
              <a:buChar char=""/>
              <a:tabLst>
                <a:tab pos="274884" algn="l"/>
              </a:tabLst>
            </a:pPr>
            <a:endParaRPr lang="tr-TR" sz="1900" b="1" dirty="0" smtClean="0">
              <a:latin typeface="+mj-lt"/>
            </a:endParaRPr>
          </a:p>
          <a:p>
            <a:pPr marL="274387" indent="-264445" algn="just">
              <a:lnSpc>
                <a:spcPts val="2071"/>
              </a:lnSpc>
              <a:spcBef>
                <a:spcPts val="8"/>
              </a:spcBef>
              <a:buClr>
                <a:srgbClr val="FF378B"/>
              </a:buClr>
              <a:buSzPct val="79591"/>
              <a:buFont typeface="Wingdings 2"/>
              <a:buChar char=""/>
              <a:tabLst>
                <a:tab pos="274884" algn="l"/>
              </a:tabLst>
            </a:pPr>
            <a:r>
              <a:rPr lang="tr-TR" sz="1900" b="1" dirty="0" smtClean="0"/>
              <a:t> İlçe merkezi (Emniyet Bölgesi ) 5 okul kırsalda (jandarma Bölgesi ) 23 okul ilçe genelinde 28</a:t>
            </a:r>
            <a:r>
              <a:rPr lang="tr-TR" sz="1900" dirty="0" smtClean="0"/>
              <a:t> </a:t>
            </a:r>
            <a:r>
              <a:rPr lang="tr-TR" sz="1900" dirty="0"/>
              <a:t>okulda sınav yapılacak olup; </a:t>
            </a:r>
            <a:r>
              <a:rPr lang="tr-TR" sz="1900" b="1" dirty="0" smtClean="0"/>
              <a:t>655</a:t>
            </a:r>
            <a:r>
              <a:rPr lang="tr-TR" sz="1900" dirty="0" smtClean="0"/>
              <a:t> </a:t>
            </a:r>
            <a:r>
              <a:rPr lang="tr-TR" sz="1900" dirty="0"/>
              <a:t>8. sınıf öğrencimiz sınava girme hakkına sahiptir</a:t>
            </a:r>
            <a:r>
              <a:rPr lang="tr-TR" sz="1900" dirty="0" smtClean="0"/>
              <a:t>.</a:t>
            </a:r>
            <a:endParaRPr lang="tr-TR" sz="1900" dirty="0"/>
          </a:p>
          <a:p>
            <a:pPr marL="274387" indent="-264445" algn="just">
              <a:lnSpc>
                <a:spcPts val="2071"/>
              </a:lnSpc>
              <a:spcBef>
                <a:spcPts val="8"/>
              </a:spcBef>
              <a:buClr>
                <a:srgbClr val="FF378B"/>
              </a:buClr>
              <a:buSzPct val="79591"/>
              <a:buFont typeface="Wingdings 2"/>
              <a:buChar char=""/>
              <a:tabLst>
                <a:tab pos="274884" algn="l"/>
              </a:tabLst>
            </a:pPr>
            <a:endParaRPr lang="tr-TR" sz="1900" dirty="0">
              <a:latin typeface="+mj-lt"/>
              <a:cs typeface="Century Gothic"/>
            </a:endParaRPr>
          </a:p>
        </p:txBody>
      </p:sp>
      <p:sp>
        <p:nvSpPr>
          <p:cNvPr id="69" name="Metin kutusu 68"/>
          <p:cNvSpPr txBox="1"/>
          <p:nvPr/>
        </p:nvSpPr>
        <p:spPr>
          <a:xfrm>
            <a:off x="1066800" y="427862"/>
            <a:ext cx="7620000" cy="841720"/>
          </a:xfrm>
          <a:prstGeom prst="rect">
            <a:avLst/>
          </a:prstGeom>
          <a:noFill/>
        </p:spPr>
        <p:txBody>
          <a:bodyPr wrap="square" lIns="71579" tIns="35790" rIns="71579" bIns="35790" rtlCol="0">
            <a:spAutoFit/>
          </a:bodyPr>
          <a:lstStyle/>
          <a:p>
            <a:pPr algn="ctr"/>
            <a:r>
              <a:rPr lang="tr-TR" sz="2500" b="1" dirty="0" smtClean="0">
                <a:ln>
                  <a:solidFill>
                    <a:schemeClr val="tx1"/>
                  </a:solidFill>
                </a:ln>
                <a:solidFill>
                  <a:srgbClr val="FF378B"/>
                </a:solidFill>
              </a:rPr>
              <a:t>2022 </a:t>
            </a:r>
            <a:r>
              <a:rPr lang="tr-TR" sz="2500" b="1" dirty="0">
                <a:ln>
                  <a:solidFill>
                    <a:schemeClr val="tx1"/>
                  </a:solidFill>
                </a:ln>
                <a:solidFill>
                  <a:srgbClr val="FF378B"/>
                </a:solidFill>
              </a:rPr>
              <a:t>SINAVLA ÖĞRENCİ ALAN ORTAÖĞRETİM KURUMLARINA İLİŞKİN MERKEZİ SINAV (LGS)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83" y="-160010"/>
            <a:ext cx="1477049" cy="11757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object 64"/>
          <p:cNvSpPr/>
          <p:nvPr/>
        </p:nvSpPr>
        <p:spPr>
          <a:xfrm>
            <a:off x="0" y="529391"/>
            <a:ext cx="4597629" cy="20580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0" y="529392"/>
            <a:ext cx="9143131" cy="40871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just"/>
            <a:endParaRPr dirty="0"/>
          </a:p>
        </p:txBody>
      </p:sp>
      <p:sp>
        <p:nvSpPr>
          <p:cNvPr id="67" name="object 67"/>
          <p:cNvSpPr/>
          <p:nvPr/>
        </p:nvSpPr>
        <p:spPr>
          <a:xfrm>
            <a:off x="1676400" y="438150"/>
            <a:ext cx="6870379" cy="6887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336656" y="1250793"/>
            <a:ext cx="8144893" cy="3760180"/>
          </a:xfrm>
          <a:prstGeom prst="rect">
            <a:avLst/>
          </a:prstGeom>
        </p:spPr>
        <p:txBody>
          <a:bodyPr vert="horz" wrap="square" lIns="0" tIns="38275" rIns="0" bIns="0" rtlCol="0">
            <a:spAutoFit/>
          </a:bodyPr>
          <a:lstStyle/>
          <a:p>
            <a:pPr marL="274387" marR="51696" indent="-264445" algn="just">
              <a:spcBef>
                <a:spcPts val="301"/>
              </a:spcBef>
              <a:buClr>
                <a:srgbClr val="FF378B"/>
              </a:buClr>
              <a:buSzPct val="79591"/>
              <a:buFont typeface="Wingdings 2"/>
              <a:buChar char=""/>
              <a:tabLst>
                <a:tab pos="274884" algn="l"/>
              </a:tabLst>
            </a:pPr>
            <a:r>
              <a:rPr lang="tr-TR" sz="1900" spc="4" dirty="0" smtClean="0">
                <a:latin typeface="+mj-lt"/>
                <a:cs typeface="Century Gothic"/>
              </a:rPr>
              <a:t>S</a:t>
            </a:r>
            <a:r>
              <a:rPr sz="1900" spc="4" dirty="0" err="1" smtClean="0">
                <a:latin typeface="+mj-lt"/>
                <a:cs typeface="Century Gothic"/>
              </a:rPr>
              <a:t>ınav</a:t>
            </a:r>
            <a:r>
              <a:rPr sz="1900" spc="4" dirty="0" smtClean="0">
                <a:latin typeface="+mj-lt"/>
                <a:cs typeface="Century Gothic"/>
              </a:rPr>
              <a:t> </a:t>
            </a:r>
            <a:r>
              <a:rPr sz="1900" dirty="0">
                <a:latin typeface="+mj-lt"/>
                <a:cs typeface="Century Gothic"/>
              </a:rPr>
              <a:t>güvenlik poşetleri </a:t>
            </a:r>
            <a:r>
              <a:rPr sz="1900" spc="4" dirty="0">
                <a:latin typeface="+mj-lt"/>
                <a:cs typeface="Century Gothic"/>
              </a:rPr>
              <a:t>salon başkanlarına</a:t>
            </a:r>
            <a:r>
              <a:rPr sz="1900" spc="-114" dirty="0">
                <a:latin typeface="+mj-lt"/>
                <a:cs typeface="Century Gothic"/>
              </a:rPr>
              <a:t> </a:t>
            </a:r>
            <a:r>
              <a:rPr sz="1900" spc="-4" dirty="0">
                <a:latin typeface="+mj-lt"/>
                <a:cs typeface="Century Gothic"/>
              </a:rPr>
              <a:t>imza  </a:t>
            </a:r>
            <a:r>
              <a:rPr sz="1900" dirty="0">
                <a:latin typeface="+mj-lt"/>
                <a:cs typeface="Century Gothic"/>
              </a:rPr>
              <a:t>karşılığında teslim</a:t>
            </a:r>
            <a:r>
              <a:rPr sz="1900" spc="-59" dirty="0">
                <a:latin typeface="+mj-lt"/>
                <a:cs typeface="Century Gothic"/>
              </a:rPr>
              <a:t> </a:t>
            </a:r>
            <a:r>
              <a:rPr sz="1900" spc="-4" dirty="0" err="1">
                <a:latin typeface="+mj-lt"/>
                <a:cs typeface="Century Gothic"/>
              </a:rPr>
              <a:t>edilecektir</a:t>
            </a:r>
            <a:r>
              <a:rPr sz="1900" spc="-4" dirty="0" smtClean="0">
                <a:latin typeface="+mj-lt"/>
                <a:cs typeface="Century Gothic"/>
              </a:rPr>
              <a:t>.</a:t>
            </a:r>
            <a:endParaRPr lang="tr-TR" sz="1900" spc="-4" dirty="0" smtClean="0">
              <a:latin typeface="+mj-lt"/>
              <a:cs typeface="Century Gothic"/>
            </a:endParaRPr>
          </a:p>
          <a:p>
            <a:pPr marL="274387" marR="51696" indent="-264445" algn="just">
              <a:spcBef>
                <a:spcPts val="301"/>
              </a:spcBef>
              <a:buClr>
                <a:srgbClr val="FF378B"/>
              </a:buClr>
              <a:buSzPct val="79591"/>
              <a:buFont typeface="Wingdings 2"/>
              <a:buChar char=""/>
              <a:tabLst>
                <a:tab pos="274884" algn="l"/>
              </a:tabLst>
            </a:pPr>
            <a:r>
              <a:rPr lang="tr-TR" sz="2000" b="1" dirty="0"/>
              <a:t>EK-2 Salon Görevlileri Sınav Uygulama Formu (KONTROL LİSTESİ)</a:t>
            </a:r>
            <a:r>
              <a:rPr lang="tr-TR" sz="2000" dirty="0"/>
              <a:t> her salon için oturum sayısı kadar çoğaltılarak salon görevlilerine teslim </a:t>
            </a:r>
            <a:r>
              <a:rPr lang="tr-TR" sz="2000" dirty="0" smtClean="0"/>
              <a:t>edilecektir.</a:t>
            </a:r>
            <a:endParaRPr sz="1900" dirty="0">
              <a:latin typeface="+mj-lt"/>
              <a:cs typeface="Century Gothic"/>
            </a:endParaRPr>
          </a:p>
          <a:p>
            <a:pPr marL="274387" marR="71579" indent="-264445" algn="just">
              <a:spcBef>
                <a:spcPts val="462"/>
              </a:spcBef>
              <a:buClr>
                <a:srgbClr val="FF378B"/>
              </a:buClr>
              <a:buSzPct val="79591"/>
              <a:buFont typeface="Wingdings 2"/>
              <a:buChar char=""/>
              <a:tabLst>
                <a:tab pos="274884" algn="l"/>
              </a:tabLst>
            </a:pPr>
            <a:r>
              <a:rPr sz="1900" dirty="0">
                <a:latin typeface="+mj-lt"/>
                <a:cs typeface="Century Gothic"/>
              </a:rPr>
              <a:t>Kimlik </a:t>
            </a:r>
            <a:r>
              <a:rPr sz="1900" spc="4" dirty="0">
                <a:latin typeface="+mj-lt"/>
                <a:cs typeface="Century Gothic"/>
              </a:rPr>
              <a:t>kontrolleri </a:t>
            </a:r>
            <a:r>
              <a:rPr sz="1900" dirty="0">
                <a:latin typeface="+mj-lt"/>
                <a:cs typeface="Century Gothic"/>
              </a:rPr>
              <a:t>ve </a:t>
            </a:r>
            <a:r>
              <a:rPr sz="1900" spc="4" dirty="0">
                <a:latin typeface="+mj-lt"/>
                <a:cs typeface="Century Gothic"/>
              </a:rPr>
              <a:t>salonlara </a:t>
            </a:r>
            <a:r>
              <a:rPr sz="1900" dirty="0">
                <a:latin typeface="+mj-lt"/>
                <a:cs typeface="Century Gothic"/>
              </a:rPr>
              <a:t>yerleştirmenin zamanında  </a:t>
            </a:r>
            <a:r>
              <a:rPr sz="1900" spc="4" dirty="0">
                <a:latin typeface="+mj-lt"/>
                <a:cs typeface="Century Gothic"/>
              </a:rPr>
              <a:t>yapılabilmesi </a:t>
            </a:r>
            <a:r>
              <a:rPr sz="1900" spc="-8" dirty="0">
                <a:latin typeface="+mj-lt"/>
                <a:cs typeface="Century Gothic"/>
              </a:rPr>
              <a:t>için </a:t>
            </a:r>
            <a:r>
              <a:rPr sz="1900" dirty="0" err="1">
                <a:latin typeface="+mj-lt"/>
                <a:cs typeface="Century Gothic"/>
              </a:rPr>
              <a:t>öğrenciler</a:t>
            </a:r>
            <a:r>
              <a:rPr sz="1900" dirty="0">
                <a:latin typeface="+mj-lt"/>
                <a:cs typeface="Century Gothic"/>
              </a:rPr>
              <a:t> </a:t>
            </a:r>
            <a:r>
              <a:rPr lang="tr-TR" sz="1900" dirty="0">
                <a:latin typeface="+mj-lt"/>
                <a:cs typeface="Century Gothic"/>
              </a:rPr>
              <a:t>birinci oturumda bekletilmeden </a:t>
            </a:r>
            <a:r>
              <a:rPr sz="1900" dirty="0" err="1">
                <a:latin typeface="+mj-lt"/>
                <a:cs typeface="Century Gothic"/>
              </a:rPr>
              <a:t>ve</a:t>
            </a:r>
            <a:r>
              <a:rPr sz="1900" dirty="0">
                <a:latin typeface="+mj-lt"/>
                <a:cs typeface="Century Gothic"/>
              </a:rPr>
              <a:t> </a:t>
            </a:r>
            <a:r>
              <a:rPr lang="tr-TR" sz="1900" dirty="0">
                <a:latin typeface="+mj-lt"/>
                <a:cs typeface="Century Gothic"/>
              </a:rPr>
              <a:t>ikinci oturumda girişlerde yoğunluk oluşturmayacak şekilde</a:t>
            </a:r>
            <a:r>
              <a:rPr sz="1900" spc="-4" dirty="0">
                <a:latin typeface="+mj-lt"/>
                <a:cs typeface="Century Gothic"/>
              </a:rPr>
              <a:t> </a:t>
            </a:r>
            <a:r>
              <a:rPr sz="1900" spc="4" dirty="0" err="1">
                <a:latin typeface="+mj-lt"/>
                <a:cs typeface="Century Gothic"/>
              </a:rPr>
              <a:t>salonlara</a:t>
            </a:r>
            <a:r>
              <a:rPr sz="1900" spc="4" dirty="0">
                <a:latin typeface="+mj-lt"/>
                <a:cs typeface="Century Gothic"/>
              </a:rPr>
              <a:t>  </a:t>
            </a:r>
            <a:r>
              <a:rPr sz="1900" spc="8" dirty="0" err="1" smtClean="0">
                <a:latin typeface="+mj-lt"/>
                <a:cs typeface="Century Gothic"/>
              </a:rPr>
              <a:t>alın</a:t>
            </a:r>
            <a:r>
              <a:rPr lang="tr-TR" sz="1900" spc="8" dirty="0" err="1" smtClean="0">
                <a:latin typeface="+mj-lt"/>
                <a:cs typeface="Century Gothic"/>
              </a:rPr>
              <a:t>acaktır</a:t>
            </a:r>
            <a:r>
              <a:rPr lang="tr-TR" sz="1900" spc="8" dirty="0" smtClean="0">
                <a:latin typeface="+mj-lt"/>
                <a:cs typeface="Century Gothic"/>
              </a:rPr>
              <a:t>.</a:t>
            </a:r>
          </a:p>
          <a:p>
            <a:pPr marL="274387" marR="71579" indent="-264445" algn="just">
              <a:spcBef>
                <a:spcPts val="462"/>
              </a:spcBef>
              <a:buClr>
                <a:srgbClr val="FF378B"/>
              </a:buClr>
              <a:buSzPct val="79591"/>
              <a:buFont typeface="Wingdings 2"/>
              <a:buChar char=""/>
              <a:tabLst>
                <a:tab pos="274884" algn="l"/>
              </a:tabLst>
            </a:pPr>
            <a:r>
              <a:rPr sz="1900" spc="4" dirty="0" err="1" smtClean="0">
                <a:latin typeface="+mj-lt"/>
                <a:cs typeface="Century Gothic"/>
              </a:rPr>
              <a:t>Sınavın</a:t>
            </a:r>
            <a:r>
              <a:rPr sz="1900" spc="4" dirty="0" smtClean="0">
                <a:latin typeface="+mj-lt"/>
                <a:cs typeface="Century Gothic"/>
              </a:rPr>
              <a:t> </a:t>
            </a:r>
            <a:r>
              <a:rPr sz="1900" spc="4" dirty="0">
                <a:latin typeface="+mj-lt"/>
                <a:cs typeface="Century Gothic"/>
              </a:rPr>
              <a:t>başlamasından </a:t>
            </a:r>
            <a:r>
              <a:rPr sz="1900" spc="-4" dirty="0">
                <a:latin typeface="+mj-lt"/>
                <a:cs typeface="Century Gothic"/>
              </a:rPr>
              <a:t>itibaren </a:t>
            </a:r>
            <a:r>
              <a:rPr sz="1900" spc="4" dirty="0">
                <a:latin typeface="+mj-lt"/>
                <a:cs typeface="Century Gothic"/>
              </a:rPr>
              <a:t>ilk </a:t>
            </a:r>
            <a:r>
              <a:rPr sz="1900" dirty="0">
                <a:latin typeface="+mj-lt"/>
                <a:cs typeface="Century Gothic"/>
              </a:rPr>
              <a:t>15 </a:t>
            </a:r>
            <a:r>
              <a:rPr sz="1900" spc="-4" dirty="0">
                <a:latin typeface="+mj-lt"/>
                <a:cs typeface="Century Gothic"/>
              </a:rPr>
              <a:t>dakika içerisinde </a:t>
            </a:r>
            <a:r>
              <a:rPr sz="1900" spc="4" dirty="0">
                <a:latin typeface="+mj-lt"/>
                <a:cs typeface="Century Gothic"/>
              </a:rPr>
              <a:t>sınav  </a:t>
            </a:r>
            <a:r>
              <a:rPr sz="1900" dirty="0">
                <a:latin typeface="+mj-lt"/>
                <a:cs typeface="Century Gothic"/>
              </a:rPr>
              <a:t>binasına </a:t>
            </a:r>
            <a:r>
              <a:rPr sz="1900" dirty="0" err="1">
                <a:latin typeface="+mj-lt"/>
                <a:cs typeface="Century Gothic"/>
              </a:rPr>
              <a:t>gelen</a:t>
            </a:r>
            <a:r>
              <a:rPr sz="1900" dirty="0">
                <a:latin typeface="+mj-lt"/>
                <a:cs typeface="Century Gothic"/>
              </a:rPr>
              <a:t> </a:t>
            </a:r>
            <a:r>
              <a:rPr sz="1900" dirty="0" err="1">
                <a:latin typeface="+mj-lt"/>
                <a:cs typeface="Century Gothic"/>
              </a:rPr>
              <a:t>öğrenciler</a:t>
            </a:r>
            <a:r>
              <a:rPr sz="1900" dirty="0">
                <a:latin typeface="+mj-lt"/>
                <a:cs typeface="Century Gothic"/>
              </a:rPr>
              <a:t> </a:t>
            </a:r>
            <a:r>
              <a:rPr sz="1900" spc="4" dirty="0">
                <a:latin typeface="+mj-lt"/>
                <a:cs typeface="Century Gothic"/>
              </a:rPr>
              <a:t>sınava alınacak </a:t>
            </a:r>
            <a:r>
              <a:rPr sz="1900" spc="-4" dirty="0">
                <a:latin typeface="+mj-lt"/>
                <a:cs typeface="Century Gothic"/>
              </a:rPr>
              <a:t>ancak, </a:t>
            </a:r>
            <a:r>
              <a:rPr sz="1900" dirty="0">
                <a:latin typeface="+mj-lt"/>
                <a:cs typeface="Century Gothic"/>
              </a:rPr>
              <a:t>bu  öğrencilere </a:t>
            </a:r>
            <a:r>
              <a:rPr sz="1900" spc="-4" dirty="0">
                <a:latin typeface="+mj-lt"/>
                <a:cs typeface="Century Gothic"/>
              </a:rPr>
              <a:t>ek </a:t>
            </a:r>
            <a:r>
              <a:rPr sz="1900" dirty="0">
                <a:latin typeface="+mj-lt"/>
                <a:cs typeface="Century Gothic"/>
              </a:rPr>
              <a:t>süre verilmeyecek, </a:t>
            </a:r>
            <a:r>
              <a:rPr sz="1900" b="1" i="1" spc="4" dirty="0">
                <a:latin typeface="+mj-lt"/>
                <a:cs typeface="Century Gothic"/>
              </a:rPr>
              <a:t>ilk </a:t>
            </a:r>
            <a:r>
              <a:rPr sz="1900" b="1" i="1" dirty="0">
                <a:latin typeface="+mj-lt"/>
                <a:cs typeface="Century Gothic"/>
              </a:rPr>
              <a:t>15 </a:t>
            </a:r>
            <a:r>
              <a:rPr sz="1900" b="1" i="1" spc="-4" dirty="0">
                <a:latin typeface="+mj-lt"/>
                <a:cs typeface="Century Gothic"/>
              </a:rPr>
              <a:t>dakikadan sonra  </a:t>
            </a:r>
            <a:r>
              <a:rPr sz="1900" b="1" i="1" dirty="0">
                <a:latin typeface="+mj-lt"/>
                <a:cs typeface="Century Gothic"/>
              </a:rPr>
              <a:t>gelen öğrencileri </a:t>
            </a:r>
            <a:r>
              <a:rPr sz="1900" b="1" i="1" spc="4" dirty="0">
                <a:latin typeface="+mj-lt"/>
                <a:cs typeface="Century Gothic"/>
              </a:rPr>
              <a:t>sınav </a:t>
            </a:r>
            <a:r>
              <a:rPr sz="1900" b="1" i="1" dirty="0">
                <a:latin typeface="+mj-lt"/>
                <a:cs typeface="Century Gothic"/>
              </a:rPr>
              <a:t>binasına</a:t>
            </a:r>
            <a:r>
              <a:rPr sz="1900" b="1" i="1" spc="-35" dirty="0">
                <a:latin typeface="+mj-lt"/>
                <a:cs typeface="Century Gothic"/>
              </a:rPr>
              <a:t> </a:t>
            </a:r>
            <a:r>
              <a:rPr sz="1900" b="1" i="1" spc="4" dirty="0">
                <a:latin typeface="+mj-lt"/>
                <a:cs typeface="Century Gothic"/>
              </a:rPr>
              <a:t>alınmayacaktır.</a:t>
            </a:r>
            <a:endParaRPr sz="1900" b="1" i="1" dirty="0">
              <a:latin typeface="+mj-lt"/>
              <a:cs typeface="Century Gothic"/>
            </a:endParaRPr>
          </a:p>
        </p:txBody>
      </p:sp>
      <p:pic>
        <p:nvPicPr>
          <p:cNvPr id="69" name="Resim 6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56" y="-128011"/>
            <a:ext cx="1732147" cy="13788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object 64"/>
          <p:cNvSpPr/>
          <p:nvPr/>
        </p:nvSpPr>
        <p:spPr>
          <a:xfrm>
            <a:off x="0" y="529391"/>
            <a:ext cx="4597629" cy="20580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0" y="529392"/>
            <a:ext cx="9143131" cy="40871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752600" y="473837"/>
            <a:ext cx="6870379" cy="6887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336656" y="1263469"/>
            <a:ext cx="8535848" cy="3542662"/>
          </a:xfrm>
          <a:prstGeom prst="rect">
            <a:avLst/>
          </a:prstGeom>
        </p:spPr>
        <p:txBody>
          <a:bodyPr vert="horz" wrap="square" lIns="0" tIns="42252" rIns="0" bIns="0" rtlCol="0">
            <a:spAutoFit/>
          </a:bodyPr>
          <a:lstStyle/>
          <a:p>
            <a:pPr marL="274387" marR="296258" indent="-264445" algn="just">
              <a:lnSpc>
                <a:spcPct val="89400"/>
              </a:lnSpc>
              <a:spcBef>
                <a:spcPts val="333"/>
              </a:spcBef>
              <a:buClr>
                <a:srgbClr val="FF378B"/>
              </a:buClr>
              <a:buSzPct val="79245"/>
              <a:buFont typeface="Wingdings 2"/>
              <a:buChar char=""/>
              <a:tabLst>
                <a:tab pos="274884" algn="l"/>
              </a:tabLst>
            </a:pPr>
            <a:r>
              <a:rPr sz="1800" dirty="0">
                <a:cs typeface="Arial" panose="020B0604020202020204" pitchFamily="34" charset="0"/>
              </a:rPr>
              <a:t>Sınavın </a:t>
            </a:r>
            <a:r>
              <a:rPr sz="1800" spc="12" dirty="0">
                <a:cs typeface="Arial" panose="020B0604020202020204" pitchFamily="34" charset="0"/>
              </a:rPr>
              <a:t>ilk </a:t>
            </a:r>
            <a:r>
              <a:rPr sz="1800" spc="-8" dirty="0">
                <a:cs typeface="Arial" panose="020B0604020202020204" pitchFamily="34" charset="0"/>
              </a:rPr>
              <a:t>30 </a:t>
            </a:r>
            <a:r>
              <a:rPr sz="1800" spc="-4" dirty="0">
                <a:cs typeface="Arial" panose="020B0604020202020204" pitchFamily="34" charset="0"/>
              </a:rPr>
              <a:t>dakikası </a:t>
            </a:r>
            <a:r>
              <a:rPr sz="1800" spc="-8" dirty="0">
                <a:cs typeface="Arial" panose="020B0604020202020204" pitchFamily="34" charset="0"/>
              </a:rPr>
              <a:t>tamamlanmadan ve </a:t>
            </a:r>
            <a:r>
              <a:rPr sz="1800" spc="-4" dirty="0">
                <a:cs typeface="Arial" panose="020B0604020202020204" pitchFamily="34" charset="0"/>
              </a:rPr>
              <a:t>sınav  bitimine </a:t>
            </a:r>
            <a:r>
              <a:rPr sz="1800" spc="-8" dirty="0">
                <a:cs typeface="Arial" panose="020B0604020202020204" pitchFamily="34" charset="0"/>
              </a:rPr>
              <a:t>15 </a:t>
            </a:r>
            <a:r>
              <a:rPr sz="1800" spc="-4" dirty="0">
                <a:cs typeface="Arial" panose="020B0604020202020204" pitchFamily="34" charset="0"/>
              </a:rPr>
              <a:t>dakika kala </a:t>
            </a:r>
            <a:r>
              <a:rPr sz="1800" spc="-8" dirty="0">
                <a:cs typeface="Arial" panose="020B0604020202020204" pitchFamily="34" charset="0"/>
              </a:rPr>
              <a:t>öğrencilerin </a:t>
            </a:r>
            <a:r>
              <a:rPr sz="1800" spc="-4" dirty="0">
                <a:cs typeface="Arial" panose="020B0604020202020204" pitchFamily="34" charset="0"/>
              </a:rPr>
              <a:t>sınav</a:t>
            </a:r>
            <a:r>
              <a:rPr sz="1800" spc="-247" dirty="0">
                <a:cs typeface="Arial" panose="020B0604020202020204" pitchFamily="34" charset="0"/>
              </a:rPr>
              <a:t> </a:t>
            </a:r>
            <a:r>
              <a:rPr sz="1800" spc="-8" dirty="0">
                <a:cs typeface="Arial" panose="020B0604020202020204" pitchFamily="34" charset="0"/>
              </a:rPr>
              <a:t>salonundan  </a:t>
            </a:r>
            <a:r>
              <a:rPr sz="1800" spc="-12" dirty="0">
                <a:cs typeface="Arial" panose="020B0604020202020204" pitchFamily="34" charset="0"/>
              </a:rPr>
              <a:t>çıkamayacaklarını </a:t>
            </a:r>
            <a:r>
              <a:rPr sz="1800" spc="-12" dirty="0" err="1">
                <a:cs typeface="Arial" panose="020B0604020202020204" pitchFamily="34" charset="0"/>
              </a:rPr>
              <a:t>duyurur</a:t>
            </a:r>
            <a:r>
              <a:rPr sz="1800" spc="-12" dirty="0">
                <a:cs typeface="Arial" panose="020B0604020202020204" pitchFamily="34" charset="0"/>
              </a:rPr>
              <a:t>.</a:t>
            </a:r>
            <a:endParaRPr lang="tr-TR" sz="1800" spc="-12" dirty="0">
              <a:cs typeface="Arial" panose="020B0604020202020204" pitchFamily="34" charset="0"/>
            </a:endParaRPr>
          </a:p>
          <a:p>
            <a:pPr marL="9942" marR="296258" algn="just">
              <a:lnSpc>
                <a:spcPct val="89400"/>
              </a:lnSpc>
              <a:spcBef>
                <a:spcPts val="333"/>
              </a:spcBef>
              <a:buClr>
                <a:srgbClr val="FF378B"/>
              </a:buClr>
              <a:buSzPct val="79245"/>
              <a:tabLst>
                <a:tab pos="274884" algn="l"/>
              </a:tabLst>
            </a:pPr>
            <a:endParaRPr sz="1800" dirty="0">
              <a:cs typeface="Arial" panose="020B0604020202020204" pitchFamily="34" charset="0"/>
            </a:endParaRPr>
          </a:p>
          <a:p>
            <a:pPr marL="274387" marR="42252" indent="-264445" algn="just">
              <a:lnSpc>
                <a:spcPct val="89400"/>
              </a:lnSpc>
              <a:spcBef>
                <a:spcPts val="481"/>
              </a:spcBef>
              <a:buClr>
                <a:srgbClr val="FF378B"/>
              </a:buClr>
              <a:buSzPct val="79245"/>
              <a:buFont typeface="Wingdings 2"/>
              <a:buChar char=""/>
              <a:tabLst>
                <a:tab pos="274884" algn="l"/>
              </a:tabLst>
            </a:pPr>
            <a:r>
              <a:rPr sz="1800" spc="-8" dirty="0">
                <a:cs typeface="Arial" panose="020B0604020202020204" pitchFamily="34" charset="0"/>
              </a:rPr>
              <a:t>Bütün </a:t>
            </a:r>
            <a:r>
              <a:rPr sz="1800" spc="-4" dirty="0">
                <a:cs typeface="Arial" panose="020B0604020202020204" pitchFamily="34" charset="0"/>
              </a:rPr>
              <a:t>sınav salonlarında sınavın </a:t>
            </a:r>
            <a:r>
              <a:rPr sz="1800" spc="-8" dirty="0">
                <a:cs typeface="Arial" panose="020B0604020202020204" pitchFamily="34" charset="0"/>
              </a:rPr>
              <a:t>aynı saatte</a:t>
            </a:r>
            <a:r>
              <a:rPr sz="1800" spc="-262" dirty="0">
                <a:cs typeface="Arial" panose="020B0604020202020204" pitchFamily="34" charset="0"/>
              </a:rPr>
              <a:t> </a:t>
            </a:r>
            <a:r>
              <a:rPr sz="1800" spc="-8" dirty="0">
                <a:cs typeface="Arial" panose="020B0604020202020204" pitchFamily="34" charset="0"/>
              </a:rPr>
              <a:t>başlamasını  </a:t>
            </a:r>
            <a:r>
              <a:rPr sz="1800" dirty="0">
                <a:cs typeface="Arial" panose="020B0604020202020204" pitchFamily="34" charset="0"/>
              </a:rPr>
              <a:t>ve </a:t>
            </a:r>
            <a:r>
              <a:rPr sz="1800" spc="-4" dirty="0">
                <a:cs typeface="Arial" panose="020B0604020202020204" pitchFamily="34" charset="0"/>
              </a:rPr>
              <a:t>sınav tedbiri </a:t>
            </a:r>
            <a:r>
              <a:rPr sz="1800" dirty="0">
                <a:cs typeface="Arial" panose="020B0604020202020204" pitchFamily="34" charset="0"/>
              </a:rPr>
              <a:t>alınan </a:t>
            </a:r>
            <a:r>
              <a:rPr sz="1800" spc="-8" dirty="0">
                <a:cs typeface="Arial" panose="020B0604020202020204" pitchFamily="34" charset="0"/>
              </a:rPr>
              <a:t>öğrenciler </a:t>
            </a:r>
            <a:r>
              <a:rPr sz="1800" dirty="0">
                <a:cs typeface="Arial" panose="020B0604020202020204" pitchFamily="34" charset="0"/>
              </a:rPr>
              <a:t>hariç </a:t>
            </a:r>
            <a:r>
              <a:rPr sz="1800" spc="-8" dirty="0">
                <a:cs typeface="Arial" panose="020B0604020202020204" pitchFamily="34" charset="0"/>
              </a:rPr>
              <a:t>aynı </a:t>
            </a:r>
            <a:r>
              <a:rPr sz="1800" spc="-12" dirty="0">
                <a:cs typeface="Arial" panose="020B0604020202020204" pitchFamily="34" charset="0"/>
              </a:rPr>
              <a:t>sürede  </a:t>
            </a:r>
            <a:r>
              <a:rPr sz="1800" spc="-8" dirty="0" err="1">
                <a:cs typeface="Arial" panose="020B0604020202020204" pitchFamily="34" charset="0"/>
              </a:rPr>
              <a:t>bitmesini</a:t>
            </a:r>
            <a:r>
              <a:rPr sz="1800" spc="-55" dirty="0">
                <a:cs typeface="Arial" panose="020B0604020202020204" pitchFamily="34" charset="0"/>
              </a:rPr>
              <a:t> </a:t>
            </a:r>
            <a:r>
              <a:rPr sz="1800" spc="-4" dirty="0" err="1">
                <a:cs typeface="Arial" panose="020B0604020202020204" pitchFamily="34" charset="0"/>
              </a:rPr>
              <a:t>sağlar</a:t>
            </a:r>
            <a:r>
              <a:rPr lang="tr-TR" sz="1800" spc="-4" dirty="0">
                <a:cs typeface="Arial" panose="020B0604020202020204" pitchFamily="34" charset="0"/>
              </a:rPr>
              <a:t>.</a:t>
            </a:r>
          </a:p>
          <a:p>
            <a:pPr marL="9942" marR="42252" algn="just">
              <a:lnSpc>
                <a:spcPct val="89400"/>
              </a:lnSpc>
              <a:spcBef>
                <a:spcPts val="481"/>
              </a:spcBef>
              <a:buClr>
                <a:srgbClr val="FF378B"/>
              </a:buClr>
              <a:buSzPct val="79245"/>
              <a:tabLst>
                <a:tab pos="274884" algn="l"/>
              </a:tabLst>
            </a:pPr>
            <a:endParaRPr lang="tr-TR" sz="1800" spc="-4" dirty="0">
              <a:cs typeface="Arial" panose="020B0604020202020204" pitchFamily="34" charset="0"/>
            </a:endParaRPr>
          </a:p>
          <a:p>
            <a:pPr marL="274387" marR="42252" indent="-264445" algn="just">
              <a:lnSpc>
                <a:spcPct val="89400"/>
              </a:lnSpc>
              <a:spcBef>
                <a:spcPts val="481"/>
              </a:spcBef>
              <a:buClr>
                <a:srgbClr val="FF378B"/>
              </a:buClr>
              <a:buSzPct val="79245"/>
              <a:buFont typeface="Wingdings 2"/>
              <a:buChar char=""/>
              <a:tabLst>
                <a:tab pos="274884" algn="l"/>
              </a:tabLst>
            </a:pPr>
            <a:r>
              <a:rPr lang="tr-TR" sz="1800" dirty="0">
                <a:cs typeface="Arial" panose="020B0604020202020204" pitchFamily="34" charset="0"/>
              </a:rPr>
              <a:t>Sınavın </a:t>
            </a:r>
            <a:r>
              <a:rPr lang="tr-TR" sz="1800" spc="-8" dirty="0">
                <a:cs typeface="Arial" panose="020B0604020202020204" pitchFamily="34" charset="0"/>
              </a:rPr>
              <a:t>bitiminden </a:t>
            </a:r>
            <a:r>
              <a:rPr lang="tr-TR" sz="1800" spc="-12" dirty="0">
                <a:cs typeface="Arial" panose="020B0604020202020204" pitchFamily="34" charset="0"/>
              </a:rPr>
              <a:t>sonra </a:t>
            </a:r>
            <a:r>
              <a:rPr lang="tr-TR" sz="1800" spc="-4" dirty="0">
                <a:cs typeface="Arial" panose="020B0604020202020204" pitchFamily="34" charset="0"/>
              </a:rPr>
              <a:t>salon </a:t>
            </a:r>
            <a:r>
              <a:rPr lang="tr-TR" sz="1800" spc="-8" dirty="0">
                <a:cs typeface="Arial" panose="020B0604020202020204" pitchFamily="34" charset="0"/>
              </a:rPr>
              <a:t>başkanları tarafından  </a:t>
            </a:r>
            <a:r>
              <a:rPr lang="tr-TR" sz="1800" spc="-4" dirty="0">
                <a:cs typeface="Arial" panose="020B0604020202020204" pitchFamily="34" charset="0"/>
              </a:rPr>
              <a:t>getirilen </a:t>
            </a:r>
            <a:r>
              <a:rPr lang="tr-TR" sz="1800" dirty="0">
                <a:cs typeface="Arial" panose="020B0604020202020204" pitchFamily="34" charset="0"/>
              </a:rPr>
              <a:t>ve içinde </a:t>
            </a:r>
            <a:r>
              <a:rPr lang="tr-TR" sz="1800" spc="-8" dirty="0">
                <a:cs typeface="Arial" panose="020B0604020202020204" pitchFamily="34" charset="0"/>
              </a:rPr>
              <a:t>cevap kâğıtları, </a:t>
            </a:r>
            <a:r>
              <a:rPr lang="tr-TR" sz="1800" spc="-4" dirty="0">
                <a:cs typeface="Arial" panose="020B0604020202020204" pitchFamily="34" charset="0"/>
              </a:rPr>
              <a:t>salon </a:t>
            </a:r>
            <a:r>
              <a:rPr lang="tr-TR" sz="1800" spc="-8" dirty="0">
                <a:cs typeface="Arial" panose="020B0604020202020204" pitchFamily="34" charset="0"/>
              </a:rPr>
              <a:t>yoklama</a:t>
            </a:r>
            <a:r>
              <a:rPr lang="tr-TR" sz="1800" spc="-340" dirty="0">
                <a:cs typeface="Arial" panose="020B0604020202020204" pitchFamily="34" charset="0"/>
              </a:rPr>
              <a:t> </a:t>
            </a:r>
            <a:r>
              <a:rPr lang="tr-TR" sz="1800" spc="-4" dirty="0">
                <a:cs typeface="Arial" panose="020B0604020202020204" pitchFamily="34" charset="0"/>
              </a:rPr>
              <a:t>listeleri  </a:t>
            </a:r>
            <a:r>
              <a:rPr lang="tr-TR" sz="1800" dirty="0">
                <a:cs typeface="Arial" panose="020B0604020202020204" pitchFamily="34" charset="0"/>
              </a:rPr>
              <a:t>ve </a:t>
            </a:r>
            <a:r>
              <a:rPr lang="tr-TR" sz="1800" spc="-4" dirty="0">
                <a:cs typeface="Arial" panose="020B0604020202020204" pitchFamily="34" charset="0"/>
              </a:rPr>
              <a:t>varsa diğer evrakın </a:t>
            </a:r>
            <a:r>
              <a:rPr lang="tr-TR" sz="1800" spc="-12" dirty="0">
                <a:cs typeface="Arial" panose="020B0604020202020204" pitchFamily="34" charset="0"/>
              </a:rPr>
              <a:t>(tutanak </a:t>
            </a:r>
            <a:r>
              <a:rPr lang="tr-TR" sz="1800" spc="-8" dirty="0">
                <a:cs typeface="Arial" panose="020B0604020202020204" pitchFamily="34" charset="0"/>
              </a:rPr>
              <a:t>vb.) bulunduğu </a:t>
            </a:r>
            <a:r>
              <a:rPr lang="tr-TR" sz="1800" spc="-12" dirty="0">
                <a:cs typeface="Arial" panose="020B0604020202020204" pitchFamily="34" charset="0"/>
              </a:rPr>
              <a:t>ağzı  </a:t>
            </a:r>
            <a:r>
              <a:rPr lang="tr-TR" sz="1800" spc="-4" dirty="0">
                <a:cs typeface="Arial" panose="020B0604020202020204" pitchFamily="34" charset="0"/>
              </a:rPr>
              <a:t>kapatılmış </a:t>
            </a:r>
            <a:r>
              <a:rPr lang="tr-TR" sz="1800" spc="-12" dirty="0">
                <a:cs typeface="Arial" panose="020B0604020202020204" pitchFamily="34" charset="0"/>
              </a:rPr>
              <a:t>sınav </a:t>
            </a:r>
            <a:r>
              <a:rPr lang="tr-TR" sz="1800" spc="-4" dirty="0">
                <a:cs typeface="Arial" panose="020B0604020202020204" pitchFamily="34" charset="0"/>
              </a:rPr>
              <a:t>güvenlik </a:t>
            </a:r>
            <a:r>
              <a:rPr lang="tr-TR" sz="1800" spc="-12" dirty="0">
                <a:cs typeface="Arial" panose="020B0604020202020204" pitchFamily="34" charset="0"/>
              </a:rPr>
              <a:t>poşetleri </a:t>
            </a:r>
            <a:r>
              <a:rPr lang="tr-TR" sz="1800" spc="12" dirty="0">
                <a:cs typeface="Arial" panose="020B0604020202020204" pitchFamily="34" charset="0"/>
              </a:rPr>
              <a:t>ile </a:t>
            </a:r>
            <a:r>
              <a:rPr lang="tr-TR" sz="1800" spc="-8" dirty="0">
                <a:cs typeface="Arial" panose="020B0604020202020204" pitchFamily="34" charset="0"/>
              </a:rPr>
              <a:t>soru kitapçıkları ve </a:t>
            </a:r>
            <a:r>
              <a:rPr lang="tr-TR" sz="1800" b="1" dirty="0"/>
              <a:t>Salon Görevlileri Sınav Uygulama Formunu (KONTROL LİSTESİ)</a:t>
            </a:r>
            <a:r>
              <a:rPr lang="tr-TR" sz="1800" spc="-8" dirty="0">
                <a:cs typeface="Arial" panose="020B0604020202020204" pitchFamily="34" charset="0"/>
              </a:rPr>
              <a:t> </a:t>
            </a:r>
            <a:r>
              <a:rPr lang="tr-TR" sz="1800" spc="4" dirty="0">
                <a:cs typeface="Arial" panose="020B0604020202020204" pitchFamily="34" charset="0"/>
              </a:rPr>
              <a:t>imza </a:t>
            </a:r>
            <a:r>
              <a:rPr lang="tr-TR" sz="1800" spc="-4" dirty="0">
                <a:cs typeface="Arial" panose="020B0604020202020204" pitchFamily="34" charset="0"/>
              </a:rPr>
              <a:t>karşılığı </a:t>
            </a:r>
            <a:r>
              <a:rPr lang="tr-TR" sz="1800" spc="-8" dirty="0">
                <a:cs typeface="Arial" panose="020B0604020202020204" pitchFamily="34" charset="0"/>
              </a:rPr>
              <a:t>teslim </a:t>
            </a:r>
            <a:r>
              <a:rPr lang="tr-TR" sz="1800" dirty="0">
                <a:cs typeface="Arial" panose="020B0604020202020204" pitchFamily="34" charset="0"/>
              </a:rPr>
              <a:t>alır. </a:t>
            </a:r>
            <a:r>
              <a:rPr lang="tr-TR" sz="1800" spc="-12" dirty="0">
                <a:cs typeface="Arial" panose="020B0604020202020204" pitchFamily="34" charset="0"/>
              </a:rPr>
              <a:t>(Soru </a:t>
            </a:r>
            <a:r>
              <a:rPr lang="tr-TR" sz="1800" spc="-8" dirty="0">
                <a:cs typeface="Arial" panose="020B0604020202020204" pitchFamily="34" charset="0"/>
              </a:rPr>
              <a:t>kitapçıkları </a:t>
            </a:r>
            <a:r>
              <a:rPr lang="tr-TR" sz="1800" spc="-4" dirty="0">
                <a:cs typeface="Arial" panose="020B0604020202020204" pitchFamily="34" charset="0"/>
              </a:rPr>
              <a:t>sınav güvenlik  poşetine</a:t>
            </a:r>
            <a:r>
              <a:rPr lang="tr-TR" sz="1800" spc="-78" dirty="0">
                <a:cs typeface="Arial" panose="020B0604020202020204" pitchFamily="34" charset="0"/>
              </a:rPr>
              <a:t> </a:t>
            </a:r>
            <a:r>
              <a:rPr lang="tr-TR" sz="1800" spc="-8" dirty="0">
                <a:cs typeface="Arial" panose="020B0604020202020204" pitchFamily="34" charset="0"/>
              </a:rPr>
              <a:t>konulmayacaktır</a:t>
            </a:r>
            <a:r>
              <a:rPr lang="tr-TR" sz="1800" spc="-8" dirty="0" smtClean="0">
                <a:cs typeface="Arial" panose="020B0604020202020204" pitchFamily="34" charset="0"/>
              </a:rPr>
              <a:t>.)</a:t>
            </a:r>
          </a:p>
          <a:p>
            <a:pPr marL="274387" marR="42252" lvl="0" indent="-264445" algn="just">
              <a:lnSpc>
                <a:spcPct val="89400"/>
              </a:lnSpc>
              <a:spcBef>
                <a:spcPts val="481"/>
              </a:spcBef>
              <a:buClr>
                <a:srgbClr val="FF378B"/>
              </a:buClr>
              <a:buSzPct val="79245"/>
              <a:buFont typeface="Wingdings 2"/>
              <a:buChar char=""/>
              <a:tabLst>
                <a:tab pos="274884" algn="l"/>
              </a:tabLst>
            </a:pPr>
            <a:r>
              <a:rPr lang="tr-TR" sz="1800" dirty="0"/>
              <a:t>Sınav görevlileri imza çizelgelerinin bir nüshası kutuyla birlikte sınav evrakı nakil görevlimize teslim </a:t>
            </a:r>
            <a:r>
              <a:rPr lang="tr-TR" sz="1800" dirty="0" smtClean="0"/>
              <a:t>edilecek, bir nüshası okulda kalacak, </a:t>
            </a:r>
            <a:r>
              <a:rPr lang="tr-TR" sz="1800" b="1" dirty="0" smtClean="0"/>
              <a:t>aslı </a:t>
            </a:r>
            <a:r>
              <a:rPr lang="tr-TR" sz="1800" dirty="0" smtClean="0"/>
              <a:t>kutuya konacaktır.</a:t>
            </a:r>
            <a:endParaRPr sz="1800" dirty="0">
              <a:cs typeface="Arial" panose="020B0604020202020204" pitchFamily="34" charset="0"/>
            </a:endParaRPr>
          </a:p>
        </p:txBody>
      </p:sp>
      <p:pic>
        <p:nvPicPr>
          <p:cNvPr id="69" name="Resim 6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56" y="-128011"/>
            <a:ext cx="1732147" cy="13788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object 64"/>
          <p:cNvSpPr/>
          <p:nvPr/>
        </p:nvSpPr>
        <p:spPr>
          <a:xfrm>
            <a:off x="0" y="529391"/>
            <a:ext cx="4597629" cy="20580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0" y="529392"/>
            <a:ext cx="9143131" cy="40871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752600" y="473837"/>
            <a:ext cx="6870379" cy="6887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9" name="Resim 6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56" y="-128011"/>
            <a:ext cx="1732147" cy="1378804"/>
          </a:xfrm>
          <a:prstGeom prst="rect">
            <a:avLst/>
          </a:prstGeom>
        </p:spPr>
      </p:pic>
      <p:pic>
        <p:nvPicPr>
          <p:cNvPr id="7" name="Picture 2" descr="M.E.B ÖLÇME, DEĞERLENDİRME VE SINAV HİZMETELERİ GENEL MÜDÜRLÜĞÜ - PDF  Ücretsiz indiri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57350"/>
            <a:ext cx="36576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Metin kutusu 7"/>
          <p:cNvSpPr txBox="1"/>
          <p:nvPr/>
        </p:nvSpPr>
        <p:spPr>
          <a:xfrm>
            <a:off x="3982278" y="1428750"/>
            <a:ext cx="4876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20B0604020202020204" pitchFamily="2" charset="2"/>
              <a:buChar char="§"/>
            </a:pPr>
            <a:r>
              <a:rPr lang="tr-TR" sz="1800" dirty="0"/>
              <a:t>Sınav Evrakı Dönüş Zarfları (Salon </a:t>
            </a:r>
            <a:r>
              <a:rPr lang="tr-TR" sz="1800" dirty="0" err="1"/>
              <a:t>no</a:t>
            </a:r>
            <a:r>
              <a:rPr lang="tr-TR" sz="1800" dirty="0"/>
              <a:t> sırasıyla</a:t>
            </a:r>
            <a:r>
              <a:rPr lang="tr-TR" sz="1800" dirty="0" smtClean="0"/>
              <a:t>)</a:t>
            </a:r>
          </a:p>
          <a:p>
            <a:pPr marL="285750" indent="-285750">
              <a:buFont typeface="Wingdings" panose="020B0604020202020204" pitchFamily="2" charset="2"/>
              <a:buChar char="§"/>
            </a:pPr>
            <a:r>
              <a:rPr lang="tr-TR" sz="1800" dirty="0" smtClean="0"/>
              <a:t>Poşet Teslim Tutanakları </a:t>
            </a:r>
          </a:p>
          <a:p>
            <a:pPr marL="285750" indent="-285750">
              <a:buFont typeface="Wingdings" panose="020B0604020202020204" pitchFamily="2" charset="2"/>
              <a:buChar char="§"/>
            </a:pPr>
            <a:r>
              <a:rPr lang="tr-TR" sz="1800" dirty="0" smtClean="0"/>
              <a:t>Sınav Öncesi / Sonrası Tutanağı (Tutulması gerekli durum olduysa)</a:t>
            </a:r>
          </a:p>
          <a:p>
            <a:pPr marL="285750" indent="-285750">
              <a:buFont typeface="Wingdings" panose="020B0604020202020204" pitchFamily="2" charset="2"/>
              <a:buChar char="§"/>
            </a:pPr>
            <a:r>
              <a:rPr lang="tr-TR" sz="1800" dirty="0" smtClean="0"/>
              <a:t>Sınav Görevlileri İmza Çizelgesi (Aslı)</a:t>
            </a:r>
          </a:p>
          <a:p>
            <a:pPr marL="285750" indent="-285750">
              <a:buFont typeface="Wingdings" panose="020B0604020202020204" pitchFamily="2" charset="2"/>
              <a:buChar char="§"/>
            </a:pPr>
            <a:r>
              <a:rPr lang="tr-TR" sz="1800" dirty="0" smtClean="0"/>
              <a:t>Açılan kilitler</a:t>
            </a:r>
          </a:p>
          <a:p>
            <a:pPr marL="285750" indent="-285750">
              <a:buFont typeface="Wingdings" panose="020B0604020202020204" pitchFamily="2" charset="2"/>
              <a:buChar char="§"/>
            </a:pPr>
            <a:endParaRPr lang="tr-TR" sz="1800" dirty="0" smtClean="0"/>
          </a:p>
          <a:p>
            <a:endParaRPr lang="tr-TR" sz="1800" dirty="0"/>
          </a:p>
        </p:txBody>
      </p:sp>
    </p:spTree>
    <p:extLst>
      <p:ext uri="{BB962C8B-B14F-4D97-AF65-F5344CB8AC3E}">
        <p14:creationId xmlns:p14="http://schemas.microsoft.com/office/powerpoint/2010/main" val="200824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00" y="361950"/>
            <a:ext cx="8470689" cy="9854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Dikdörtgen 2"/>
          <p:cNvSpPr/>
          <p:nvPr/>
        </p:nvSpPr>
        <p:spPr>
          <a:xfrm>
            <a:off x="685800" y="1591109"/>
            <a:ext cx="80010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600" dirty="0"/>
              <a:t>Değerli salon sınav görevlimiz;</a:t>
            </a:r>
          </a:p>
          <a:p>
            <a:r>
              <a:rPr lang="tr-TR" sz="1600" dirty="0" smtClean="0"/>
              <a:t>05 </a:t>
            </a:r>
            <a:r>
              <a:rPr lang="tr-TR" sz="1600" dirty="0"/>
              <a:t>Haziran Pazar günü yapılacak </a:t>
            </a:r>
            <a:r>
              <a:rPr lang="tr-TR" sz="1600" dirty="0" smtClean="0"/>
              <a:t>2022 </a:t>
            </a:r>
            <a:r>
              <a:rPr lang="tr-TR" sz="1600" dirty="0"/>
              <a:t>Merkezi Sınav (LGS) göreviniz için saat </a:t>
            </a:r>
            <a:r>
              <a:rPr lang="tr-TR" sz="1600" u="sng" dirty="0"/>
              <a:t>en geç </a:t>
            </a:r>
            <a:r>
              <a:rPr lang="tr-TR" sz="1600" dirty="0"/>
              <a:t>08.30’da görev yerinizde hazır olmanız,</a:t>
            </a:r>
          </a:p>
          <a:p>
            <a:r>
              <a:rPr lang="tr-TR" sz="1600" dirty="0" err="1"/>
              <a:t>Mebbis’ten</a:t>
            </a:r>
            <a:r>
              <a:rPr lang="tr-TR" sz="1600" dirty="0"/>
              <a:t> çıktı alacağınız görev kartınızı mutlaka yanınıza almanız,</a:t>
            </a:r>
          </a:p>
          <a:p>
            <a:r>
              <a:rPr lang="tr-TR" sz="1600" dirty="0"/>
              <a:t>Bir adet tükenmez kalemi yanınızda bulundurmanız,</a:t>
            </a:r>
          </a:p>
          <a:p>
            <a:r>
              <a:rPr lang="tr-TR" sz="1600" dirty="0"/>
              <a:t>Sınav binasına cep telefonunuz ile giremeyeceğinizi unutmamanız gerekmektedir.</a:t>
            </a:r>
          </a:p>
          <a:p>
            <a:r>
              <a:rPr lang="tr-TR" sz="1600" dirty="0"/>
              <a:t>Sınav sonrasında herhangi bir öğrencinin mağduriyetine yol açmamak; inceleme, soruşturma ve sınav görev yasaklarıyla karşı karşıya kalmanıza neden olabilecek hatalar yapmamak için lütfen </a:t>
            </a:r>
            <a:r>
              <a:rPr lang="tr-TR" sz="1600" dirty="0" err="1" smtClean="0"/>
              <a:t>mebiste</a:t>
            </a:r>
            <a:r>
              <a:rPr lang="tr-TR" sz="1600" dirty="0" smtClean="0"/>
              <a:t> sınav işleri </a:t>
            </a:r>
            <a:r>
              <a:rPr lang="tr-TR" sz="1600" dirty="0" err="1" smtClean="0"/>
              <a:t>mödülünde</a:t>
            </a:r>
            <a:r>
              <a:rPr lang="tr-TR" sz="1600" dirty="0" smtClean="0"/>
              <a:t> yer alan </a:t>
            </a:r>
            <a:r>
              <a:rPr lang="nb-NO" sz="1600" dirty="0"/>
              <a:t>2022 Merkezî Sınav (05.06.2022) </a:t>
            </a:r>
            <a:r>
              <a:rPr lang="nb-NO" sz="1600" dirty="0" smtClean="0"/>
              <a:t>Videosu</a:t>
            </a:r>
            <a:r>
              <a:rPr lang="tr-TR" sz="1600" dirty="0" smtClean="0"/>
              <a:t> izleyiniz.</a:t>
            </a:r>
            <a:endParaRPr lang="nb-NO" sz="1600" dirty="0"/>
          </a:p>
          <a:p>
            <a:r>
              <a:rPr lang="tr-TR" sz="1600" dirty="0" smtClean="0"/>
              <a:t>Başarılar </a:t>
            </a:r>
            <a:r>
              <a:rPr lang="tr-TR" sz="1600" dirty="0"/>
              <a:t>dileriz</a:t>
            </a:r>
            <a:r>
              <a:rPr lang="tr-TR" sz="1600" dirty="0" smtClean="0"/>
              <a:t>…</a:t>
            </a:r>
          </a:p>
          <a:p>
            <a:endParaRPr lang="tr-TR" sz="1600" dirty="0"/>
          </a:p>
          <a:p>
            <a:r>
              <a:rPr lang="tr-TR" sz="1600" dirty="0" smtClean="0"/>
              <a:t>							</a:t>
            </a:r>
            <a:r>
              <a:rPr lang="tr-TR" sz="1600" dirty="0" smtClean="0">
                <a:solidFill>
                  <a:srgbClr val="00B0F0"/>
                </a:solidFill>
              </a:rPr>
              <a:t>		</a:t>
            </a:r>
            <a:endParaRPr lang="tr-TR" sz="16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object 64"/>
          <p:cNvSpPr/>
          <p:nvPr/>
        </p:nvSpPr>
        <p:spPr>
          <a:xfrm>
            <a:off x="0" y="529391"/>
            <a:ext cx="4597629" cy="20580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0" y="529392"/>
            <a:ext cx="9143131" cy="40871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814111" y="529391"/>
            <a:ext cx="7026057" cy="6579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469126" y="1455054"/>
            <a:ext cx="8204877" cy="2497525"/>
          </a:xfrm>
          <a:prstGeom prst="rect">
            <a:avLst/>
          </a:prstGeom>
        </p:spPr>
        <p:txBody>
          <a:bodyPr vert="horz" wrap="square" lIns="0" tIns="9444" rIns="0" bIns="0" rtlCol="0">
            <a:spAutoFit/>
          </a:bodyPr>
          <a:lstStyle/>
          <a:p>
            <a:pPr marL="367838" marR="363861" indent="-357896" algn="just">
              <a:lnSpc>
                <a:spcPct val="101299"/>
              </a:lnSpc>
              <a:spcBef>
                <a:spcPts val="74"/>
              </a:spcBef>
              <a:buFont typeface="Wingdings" panose="05000000000000000000" pitchFamily="2" charset="2"/>
              <a:buChar char="Ø"/>
            </a:pPr>
            <a:r>
              <a:rPr sz="1900" dirty="0">
                <a:cs typeface="Verdana"/>
              </a:rPr>
              <a:t> </a:t>
            </a:r>
            <a:r>
              <a:rPr sz="1900" spc="12" dirty="0">
                <a:cs typeface="Century Gothic"/>
              </a:rPr>
              <a:t>Sınav başlamadan en geç 1 </a:t>
            </a:r>
            <a:r>
              <a:rPr sz="1900" spc="4" dirty="0">
                <a:cs typeface="Century Gothic"/>
              </a:rPr>
              <a:t>(bir) </a:t>
            </a:r>
            <a:r>
              <a:rPr sz="1900" spc="12" dirty="0">
                <a:cs typeface="Century Gothic"/>
              </a:rPr>
              <a:t>saat önce sınav yerinde  hazır bulunur </a:t>
            </a:r>
            <a:r>
              <a:rPr sz="1900" spc="16" dirty="0">
                <a:cs typeface="Century Gothic"/>
              </a:rPr>
              <a:t>ve </a:t>
            </a:r>
            <a:r>
              <a:rPr sz="1900" spc="12" dirty="0">
                <a:cs typeface="Century Gothic"/>
              </a:rPr>
              <a:t>sınav </a:t>
            </a:r>
            <a:r>
              <a:rPr sz="1900" spc="8" dirty="0">
                <a:cs typeface="Century Gothic"/>
              </a:rPr>
              <a:t>öncesi </a:t>
            </a:r>
            <a:r>
              <a:rPr sz="1900" spc="16" dirty="0">
                <a:cs typeface="Century Gothic"/>
              </a:rPr>
              <a:t>bina </a:t>
            </a:r>
            <a:r>
              <a:rPr sz="1900" spc="12" dirty="0">
                <a:cs typeface="Century Gothic"/>
              </a:rPr>
              <a:t>sınav komisyonu</a:t>
            </a:r>
            <a:r>
              <a:rPr sz="1900" spc="-149" dirty="0">
                <a:cs typeface="Century Gothic"/>
              </a:rPr>
              <a:t> </a:t>
            </a:r>
            <a:r>
              <a:rPr sz="1900" spc="12" dirty="0">
                <a:cs typeface="Century Gothic"/>
              </a:rPr>
              <a:t>başkanı  tarafından yapılacak toplantıya mutlaka</a:t>
            </a:r>
            <a:r>
              <a:rPr sz="1900" spc="-137" dirty="0">
                <a:cs typeface="Century Gothic"/>
              </a:rPr>
              <a:t> </a:t>
            </a:r>
            <a:r>
              <a:rPr sz="1900" spc="12" dirty="0" err="1">
                <a:cs typeface="Century Gothic"/>
              </a:rPr>
              <a:t>katılır</a:t>
            </a:r>
            <a:r>
              <a:rPr sz="1900" spc="12" dirty="0">
                <a:cs typeface="Century Gothic"/>
              </a:rPr>
              <a:t>.</a:t>
            </a:r>
            <a:endParaRPr lang="tr-TR" sz="1900" spc="12" dirty="0">
              <a:cs typeface="Century Gothic"/>
            </a:endParaRPr>
          </a:p>
          <a:p>
            <a:pPr marL="367838" marR="363861" indent="-357896" algn="just">
              <a:lnSpc>
                <a:spcPct val="101299"/>
              </a:lnSpc>
              <a:spcBef>
                <a:spcPts val="74"/>
              </a:spcBef>
              <a:buFont typeface="Wingdings" panose="05000000000000000000" pitchFamily="2" charset="2"/>
              <a:buChar char="Ø"/>
            </a:pPr>
            <a:endParaRPr sz="1900" dirty="0">
              <a:cs typeface="Century Gothic"/>
            </a:endParaRPr>
          </a:p>
          <a:p>
            <a:pPr marL="367838" marR="3977" indent="-357896" algn="just">
              <a:lnSpc>
                <a:spcPct val="101299"/>
              </a:lnSpc>
              <a:spcBef>
                <a:spcPts val="411"/>
              </a:spcBef>
              <a:buFont typeface="Wingdings" panose="05000000000000000000" pitchFamily="2" charset="2"/>
              <a:buChar char="Ø"/>
            </a:pPr>
            <a:r>
              <a:rPr sz="1900" dirty="0">
                <a:cs typeface="Verdana"/>
              </a:rPr>
              <a:t> </a:t>
            </a:r>
            <a:r>
              <a:rPr sz="1900" spc="12" dirty="0">
                <a:cs typeface="Century Gothic"/>
              </a:rPr>
              <a:t>Salon başkanı görevli olduğu salona ait sınav </a:t>
            </a:r>
            <a:r>
              <a:rPr sz="1900" spc="16" dirty="0">
                <a:cs typeface="Century Gothic"/>
              </a:rPr>
              <a:t>güvenlik </a:t>
            </a:r>
            <a:r>
              <a:rPr sz="1900" spc="8" dirty="0">
                <a:cs typeface="Century Gothic"/>
              </a:rPr>
              <a:t>poşetini  </a:t>
            </a:r>
            <a:r>
              <a:rPr sz="1900" spc="16" dirty="0">
                <a:cs typeface="Century Gothic"/>
              </a:rPr>
              <a:t>ve </a:t>
            </a:r>
            <a:r>
              <a:rPr sz="1900" spc="12" dirty="0">
                <a:cs typeface="Century Gothic"/>
              </a:rPr>
              <a:t>öğrencilerin sınav sürelerinin </a:t>
            </a:r>
            <a:r>
              <a:rPr sz="1900" spc="8" dirty="0">
                <a:cs typeface="Century Gothic"/>
              </a:rPr>
              <a:t>yer </a:t>
            </a:r>
            <a:r>
              <a:rPr sz="1900" spc="12" dirty="0">
                <a:cs typeface="Century Gothic"/>
              </a:rPr>
              <a:t>aldığı salon yoklama  listesini </a:t>
            </a:r>
            <a:r>
              <a:rPr sz="1900" spc="8" dirty="0">
                <a:cs typeface="Century Gothic"/>
              </a:rPr>
              <a:t>tutanakla </a:t>
            </a:r>
            <a:r>
              <a:rPr sz="1900" spc="12" dirty="0">
                <a:cs typeface="Century Gothic"/>
              </a:rPr>
              <a:t>teslim</a:t>
            </a:r>
            <a:r>
              <a:rPr sz="1900" spc="-98" dirty="0">
                <a:cs typeface="Century Gothic"/>
              </a:rPr>
              <a:t> </a:t>
            </a:r>
            <a:r>
              <a:rPr sz="1900" spc="12" dirty="0">
                <a:cs typeface="Century Gothic"/>
              </a:rPr>
              <a:t>alır.</a:t>
            </a:r>
            <a:endParaRPr sz="1900" dirty="0">
              <a:cs typeface="Century Gothic"/>
            </a:endParaRPr>
          </a:p>
          <a:p>
            <a:pPr marL="367838" indent="-357896" algn="just">
              <a:spcBef>
                <a:spcPts val="462"/>
              </a:spcBef>
              <a:buFont typeface="Wingdings" panose="05000000000000000000" pitchFamily="2" charset="2"/>
              <a:buChar char="Ø"/>
            </a:pPr>
            <a:r>
              <a:rPr sz="1900" dirty="0">
                <a:cs typeface="Verdana"/>
              </a:rPr>
              <a:t> </a:t>
            </a:r>
            <a:r>
              <a:rPr sz="1900" spc="12" dirty="0">
                <a:cs typeface="Century Gothic"/>
              </a:rPr>
              <a:t>Gözetmen görevli olduğu salona giderek öğrencileri</a:t>
            </a:r>
            <a:r>
              <a:rPr sz="1900" spc="23" dirty="0">
                <a:cs typeface="Century Gothic"/>
              </a:rPr>
              <a:t> </a:t>
            </a:r>
            <a:r>
              <a:rPr sz="1900" spc="12" dirty="0">
                <a:cs typeface="Century Gothic"/>
              </a:rPr>
              <a:t>karşılar.</a:t>
            </a:r>
            <a:endParaRPr sz="1900" dirty="0">
              <a:cs typeface="Century Gothic"/>
            </a:endParaRPr>
          </a:p>
        </p:txBody>
      </p:sp>
      <p:pic>
        <p:nvPicPr>
          <p:cNvPr id="69" name="Resim 6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56" y="-128011"/>
            <a:ext cx="1732147" cy="13788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object 64"/>
          <p:cNvSpPr/>
          <p:nvPr/>
        </p:nvSpPr>
        <p:spPr>
          <a:xfrm>
            <a:off x="0" y="529391"/>
            <a:ext cx="4597629" cy="20580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0" y="445194"/>
            <a:ext cx="9143131" cy="40871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965634" y="299956"/>
            <a:ext cx="6456837" cy="60466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532133" y="1059548"/>
            <a:ext cx="8415521" cy="4059363"/>
          </a:xfrm>
          <a:prstGeom prst="rect">
            <a:avLst/>
          </a:prstGeom>
        </p:spPr>
        <p:txBody>
          <a:bodyPr vert="horz" wrap="square" lIns="0" tIns="9444" rIns="0" bIns="0" rtlCol="0">
            <a:spAutoFit/>
          </a:bodyPr>
          <a:lstStyle/>
          <a:p>
            <a:pPr marL="205293" marR="280352" indent="-195849" algn="just">
              <a:lnSpc>
                <a:spcPct val="150000"/>
              </a:lnSpc>
              <a:spcBef>
                <a:spcPts val="74"/>
              </a:spcBef>
            </a:pPr>
            <a:r>
              <a:rPr sz="1900" dirty="0">
                <a:latin typeface="+mj-lt"/>
                <a:cs typeface="Verdana"/>
              </a:rPr>
              <a:t>› </a:t>
            </a:r>
            <a:r>
              <a:rPr sz="1900" spc="16" dirty="0">
                <a:latin typeface="+mj-lt"/>
                <a:cs typeface="Century Gothic"/>
              </a:rPr>
              <a:t>Cevap </a:t>
            </a:r>
            <a:r>
              <a:rPr sz="1900" spc="12" dirty="0">
                <a:latin typeface="+mj-lt"/>
                <a:cs typeface="Century Gothic"/>
              </a:rPr>
              <a:t>kâğıdındaki </a:t>
            </a:r>
            <a:r>
              <a:rPr sz="1900" spc="16" dirty="0">
                <a:latin typeface="+mj-lt"/>
                <a:cs typeface="Century Gothic"/>
              </a:rPr>
              <a:t>ve </a:t>
            </a:r>
            <a:r>
              <a:rPr sz="1900" spc="12" dirty="0">
                <a:latin typeface="+mj-lt"/>
                <a:cs typeface="Century Gothic"/>
              </a:rPr>
              <a:t>sınav giriş belgesindeki </a:t>
            </a:r>
            <a:r>
              <a:rPr sz="1900" spc="8" dirty="0">
                <a:latin typeface="+mj-lt"/>
                <a:cs typeface="Century Gothic"/>
              </a:rPr>
              <a:t>fotoğrafların  aynı </a:t>
            </a:r>
            <a:r>
              <a:rPr sz="1900" spc="12" dirty="0">
                <a:latin typeface="+mj-lt"/>
                <a:cs typeface="Century Gothic"/>
              </a:rPr>
              <a:t>olması gerekmektedir. Farklı fotoğrafların </a:t>
            </a:r>
            <a:r>
              <a:rPr sz="1900" spc="16" dirty="0">
                <a:latin typeface="+mj-lt"/>
                <a:cs typeface="Century Gothic"/>
              </a:rPr>
              <a:t>kimlik</a:t>
            </a:r>
            <a:r>
              <a:rPr sz="1900" spc="-172" dirty="0">
                <a:latin typeface="+mj-lt"/>
                <a:cs typeface="Century Gothic"/>
              </a:rPr>
              <a:t> </a:t>
            </a:r>
            <a:r>
              <a:rPr sz="1900" spc="8" dirty="0">
                <a:latin typeface="+mj-lt"/>
                <a:cs typeface="Century Gothic"/>
              </a:rPr>
              <a:t>kontrolü  </a:t>
            </a:r>
            <a:r>
              <a:rPr sz="1900" spc="12" dirty="0">
                <a:latin typeface="+mj-lt"/>
                <a:cs typeface="Century Gothic"/>
              </a:rPr>
              <a:t>ayrıntılı bir şekilde</a:t>
            </a:r>
            <a:r>
              <a:rPr sz="1900" spc="-110" dirty="0">
                <a:latin typeface="+mj-lt"/>
                <a:cs typeface="Century Gothic"/>
              </a:rPr>
              <a:t> </a:t>
            </a:r>
            <a:r>
              <a:rPr sz="1900" spc="12" dirty="0">
                <a:latin typeface="+mj-lt"/>
                <a:cs typeface="Century Gothic"/>
              </a:rPr>
              <a:t>yapılmalıdır.</a:t>
            </a:r>
            <a:endParaRPr sz="1900" dirty="0">
              <a:latin typeface="+mj-lt"/>
              <a:cs typeface="Century Gothic"/>
            </a:endParaRPr>
          </a:p>
          <a:p>
            <a:pPr marL="205293" marR="199328" indent="-195849" algn="just">
              <a:lnSpc>
                <a:spcPct val="150000"/>
              </a:lnSpc>
              <a:spcBef>
                <a:spcPts val="431"/>
              </a:spcBef>
            </a:pPr>
            <a:r>
              <a:rPr sz="1900" dirty="0">
                <a:latin typeface="+mj-lt"/>
                <a:cs typeface="Verdana"/>
              </a:rPr>
              <a:t>› </a:t>
            </a:r>
            <a:r>
              <a:rPr sz="1900" spc="12" dirty="0">
                <a:latin typeface="+mj-lt"/>
                <a:cs typeface="Century Gothic"/>
              </a:rPr>
              <a:t>Öğrenciler, fotoğraflı-onaylı “Sınav </a:t>
            </a:r>
            <a:r>
              <a:rPr sz="1900" spc="16" dirty="0">
                <a:latin typeface="+mj-lt"/>
                <a:cs typeface="Century Gothic"/>
              </a:rPr>
              <a:t>Giriş </a:t>
            </a:r>
            <a:r>
              <a:rPr sz="1900" spc="12" dirty="0">
                <a:latin typeface="+mj-lt"/>
                <a:cs typeface="Century Gothic"/>
              </a:rPr>
              <a:t>Belgesi”nde belirtilen  salonda kendi sıra numarasında </a:t>
            </a:r>
            <a:r>
              <a:rPr sz="1900" spc="8" dirty="0">
                <a:latin typeface="+mj-lt"/>
                <a:cs typeface="Century Gothic"/>
              </a:rPr>
              <a:t>oturur, </a:t>
            </a:r>
            <a:r>
              <a:rPr sz="1900" spc="12" dirty="0">
                <a:latin typeface="+mj-lt"/>
                <a:cs typeface="Century Gothic"/>
              </a:rPr>
              <a:t>gerektiğinde  öğrencinin yerini değiştirme </a:t>
            </a:r>
            <a:r>
              <a:rPr sz="1900" spc="8" dirty="0">
                <a:latin typeface="+mj-lt"/>
                <a:cs typeface="Century Gothic"/>
              </a:rPr>
              <a:t>yetkisi </a:t>
            </a:r>
            <a:r>
              <a:rPr sz="1900" spc="12" dirty="0">
                <a:latin typeface="+mj-lt"/>
                <a:cs typeface="Century Gothic"/>
              </a:rPr>
              <a:t>salon başkanına</a:t>
            </a:r>
            <a:r>
              <a:rPr sz="1900" spc="-168" dirty="0">
                <a:latin typeface="+mj-lt"/>
                <a:cs typeface="Century Gothic"/>
              </a:rPr>
              <a:t> </a:t>
            </a:r>
            <a:r>
              <a:rPr sz="1900" spc="12" dirty="0">
                <a:latin typeface="+mj-lt"/>
                <a:cs typeface="Century Gothic"/>
              </a:rPr>
              <a:t>aittir.</a:t>
            </a:r>
            <a:endParaRPr sz="1900" dirty="0">
              <a:latin typeface="+mj-lt"/>
              <a:cs typeface="Century Gothic"/>
            </a:endParaRPr>
          </a:p>
          <a:p>
            <a:pPr marL="205293" marR="3977" indent="-195849" algn="just">
              <a:lnSpc>
                <a:spcPct val="150000"/>
              </a:lnSpc>
              <a:spcBef>
                <a:spcPts val="415"/>
              </a:spcBef>
            </a:pPr>
            <a:r>
              <a:rPr sz="1900" dirty="0">
                <a:latin typeface="+mj-lt"/>
                <a:cs typeface="Verdana"/>
              </a:rPr>
              <a:t>› </a:t>
            </a:r>
            <a:r>
              <a:rPr sz="1900" spc="16" dirty="0">
                <a:latin typeface="+mj-lt"/>
                <a:cs typeface="Century Gothic"/>
              </a:rPr>
              <a:t>Öğrencinin </a:t>
            </a:r>
            <a:r>
              <a:rPr sz="1900" spc="12" dirty="0">
                <a:latin typeface="+mj-lt"/>
                <a:cs typeface="Century Gothic"/>
              </a:rPr>
              <a:t>sınav giriş </a:t>
            </a:r>
            <a:r>
              <a:rPr sz="1900" spc="16" dirty="0">
                <a:latin typeface="+mj-lt"/>
                <a:cs typeface="Century Gothic"/>
              </a:rPr>
              <a:t>belgesinde </a:t>
            </a:r>
            <a:r>
              <a:rPr sz="1900" spc="16" dirty="0" err="1">
                <a:latin typeface="+mj-lt"/>
                <a:cs typeface="Century Gothic"/>
              </a:rPr>
              <a:t>ve</a:t>
            </a:r>
            <a:r>
              <a:rPr sz="1900" spc="16" dirty="0">
                <a:latin typeface="+mj-lt"/>
                <a:cs typeface="Century Gothic"/>
              </a:rPr>
              <a:t> </a:t>
            </a:r>
            <a:r>
              <a:rPr sz="1900" spc="12" dirty="0">
                <a:latin typeface="+mj-lt"/>
                <a:cs typeface="Century Gothic"/>
              </a:rPr>
              <a:t>salon aday yoklama listesinde</a:t>
            </a:r>
            <a:r>
              <a:rPr sz="1900" spc="-137" dirty="0">
                <a:latin typeface="+mj-lt"/>
                <a:cs typeface="Century Gothic"/>
              </a:rPr>
              <a:t> </a:t>
            </a:r>
            <a:r>
              <a:rPr sz="1900" spc="12" dirty="0">
                <a:latin typeface="+mj-lt"/>
                <a:cs typeface="Century Gothic"/>
              </a:rPr>
              <a:t>belirtilen  süreleri göz önünde bulunduracak </a:t>
            </a:r>
            <a:r>
              <a:rPr sz="1900" spc="16" dirty="0">
                <a:latin typeface="+mj-lt"/>
                <a:cs typeface="Century Gothic"/>
              </a:rPr>
              <a:t>ve </a:t>
            </a:r>
            <a:r>
              <a:rPr sz="1900" spc="12" dirty="0">
                <a:latin typeface="+mj-lt"/>
                <a:cs typeface="Century Gothic"/>
              </a:rPr>
              <a:t>öğrencileri sınav  salonunda bu süreden fazla </a:t>
            </a:r>
            <a:r>
              <a:rPr sz="1900" spc="16" dirty="0">
                <a:latin typeface="+mj-lt"/>
                <a:cs typeface="Century Gothic"/>
              </a:rPr>
              <a:t>bulunmamasına </a:t>
            </a:r>
            <a:r>
              <a:rPr sz="1900" spc="8" dirty="0">
                <a:latin typeface="+mj-lt"/>
                <a:cs typeface="Century Gothic"/>
              </a:rPr>
              <a:t>dikkat</a:t>
            </a:r>
            <a:r>
              <a:rPr sz="1900" spc="-192" dirty="0">
                <a:latin typeface="+mj-lt"/>
                <a:cs typeface="Century Gothic"/>
              </a:rPr>
              <a:t> </a:t>
            </a:r>
            <a:r>
              <a:rPr sz="1900" spc="12" dirty="0">
                <a:latin typeface="+mj-lt"/>
                <a:cs typeface="Century Gothic"/>
              </a:rPr>
              <a:t>edecektir.</a:t>
            </a:r>
            <a:endParaRPr sz="1900" dirty="0">
              <a:latin typeface="+mj-lt"/>
              <a:cs typeface="Century Gothic"/>
            </a:endParaRPr>
          </a:p>
        </p:txBody>
      </p:sp>
      <p:pic>
        <p:nvPicPr>
          <p:cNvPr id="69" name="Resim 6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56" y="-128011"/>
            <a:ext cx="1732147" cy="13788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object 64"/>
          <p:cNvSpPr/>
          <p:nvPr/>
        </p:nvSpPr>
        <p:spPr>
          <a:xfrm>
            <a:off x="0" y="529391"/>
            <a:ext cx="4597629" cy="20580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42418" y="383412"/>
            <a:ext cx="9143131" cy="40871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842158" y="383412"/>
            <a:ext cx="6184254" cy="5791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336656" y="973964"/>
            <a:ext cx="8610998" cy="4005182"/>
          </a:xfrm>
          <a:prstGeom prst="rect">
            <a:avLst/>
          </a:prstGeom>
        </p:spPr>
        <p:txBody>
          <a:bodyPr vert="horz" wrap="square" lIns="0" tIns="9444" rIns="0" bIns="0" rtlCol="0">
            <a:spAutoFit/>
          </a:bodyPr>
          <a:lstStyle/>
          <a:p>
            <a:pPr marL="205293" marR="47719" indent="-195849" algn="just">
              <a:lnSpc>
                <a:spcPct val="150000"/>
              </a:lnSpc>
              <a:spcBef>
                <a:spcPts val="74"/>
              </a:spcBef>
            </a:pPr>
            <a:r>
              <a:rPr sz="1900" dirty="0">
                <a:cs typeface="Verdana"/>
              </a:rPr>
              <a:t>› </a:t>
            </a:r>
            <a:r>
              <a:rPr sz="1900" spc="12" dirty="0">
                <a:cs typeface="Century Gothic"/>
              </a:rPr>
              <a:t>Gerekli </a:t>
            </a:r>
            <a:r>
              <a:rPr sz="1900" spc="16" dirty="0">
                <a:cs typeface="Century Gothic"/>
              </a:rPr>
              <a:t>kimlik </a:t>
            </a:r>
            <a:r>
              <a:rPr sz="1900" spc="12" dirty="0">
                <a:cs typeface="Century Gothic"/>
              </a:rPr>
              <a:t>kontrolleri </a:t>
            </a:r>
            <a:r>
              <a:rPr sz="1900" spc="16" dirty="0">
                <a:cs typeface="Century Gothic"/>
              </a:rPr>
              <a:t>ve </a:t>
            </a:r>
            <a:r>
              <a:rPr sz="1900" spc="12" dirty="0">
                <a:cs typeface="Century Gothic"/>
              </a:rPr>
              <a:t>yerleştirme işlemlerinden sonra  salon başkanı sınav </a:t>
            </a:r>
            <a:r>
              <a:rPr sz="1900" spc="16" dirty="0">
                <a:cs typeface="Century Gothic"/>
              </a:rPr>
              <a:t>güvenlik </a:t>
            </a:r>
            <a:r>
              <a:rPr sz="1900" spc="12" dirty="0">
                <a:cs typeface="Century Gothic"/>
              </a:rPr>
              <a:t>poşetini öğrencilerin </a:t>
            </a:r>
            <a:r>
              <a:rPr sz="1900" spc="8" dirty="0">
                <a:cs typeface="Century Gothic"/>
              </a:rPr>
              <a:t>gözü  </a:t>
            </a:r>
            <a:r>
              <a:rPr sz="1900" spc="12" dirty="0">
                <a:cs typeface="Century Gothic"/>
              </a:rPr>
              <a:t>önünde </a:t>
            </a:r>
            <a:r>
              <a:rPr sz="1900" spc="16" dirty="0">
                <a:cs typeface="Century Gothic"/>
              </a:rPr>
              <a:t>ve sınavın </a:t>
            </a:r>
            <a:r>
              <a:rPr sz="1900" spc="12" dirty="0">
                <a:cs typeface="Century Gothic"/>
              </a:rPr>
              <a:t>başlamasına yaklaşık 15 </a:t>
            </a:r>
            <a:r>
              <a:rPr sz="1900" spc="16" dirty="0">
                <a:cs typeface="Century Gothic"/>
              </a:rPr>
              <a:t>dakika kala</a:t>
            </a:r>
            <a:r>
              <a:rPr sz="1900" spc="-239" dirty="0">
                <a:cs typeface="Century Gothic"/>
              </a:rPr>
              <a:t> </a:t>
            </a:r>
            <a:r>
              <a:rPr sz="1900" spc="8" dirty="0">
                <a:cs typeface="Century Gothic"/>
              </a:rPr>
              <a:t>açar.</a:t>
            </a:r>
            <a:endParaRPr sz="1900" dirty="0">
              <a:cs typeface="Century Gothic"/>
            </a:endParaRPr>
          </a:p>
          <a:p>
            <a:pPr marL="205293" marR="3977" indent="-195849" algn="just">
              <a:lnSpc>
                <a:spcPct val="150000"/>
              </a:lnSpc>
              <a:spcBef>
                <a:spcPts val="431"/>
              </a:spcBef>
            </a:pPr>
            <a:r>
              <a:rPr sz="1900" dirty="0">
                <a:cs typeface="Verdana"/>
              </a:rPr>
              <a:t>› </a:t>
            </a:r>
            <a:r>
              <a:rPr sz="1900" spc="12" dirty="0">
                <a:cs typeface="Century Gothic"/>
              </a:rPr>
              <a:t>Sınav </a:t>
            </a:r>
            <a:r>
              <a:rPr sz="1900" spc="16" dirty="0">
                <a:cs typeface="Century Gothic"/>
              </a:rPr>
              <a:t>güvenlik </a:t>
            </a:r>
            <a:r>
              <a:rPr sz="1900" spc="12" dirty="0">
                <a:cs typeface="Century Gothic"/>
              </a:rPr>
              <a:t>poşetinden çıkan </a:t>
            </a:r>
            <a:r>
              <a:rPr sz="1900" spc="8" dirty="0">
                <a:cs typeface="Century Gothic"/>
              </a:rPr>
              <a:t>soru kitapçıklarının </a:t>
            </a:r>
            <a:r>
              <a:rPr sz="1900" spc="16" dirty="0">
                <a:cs typeface="Century Gothic"/>
              </a:rPr>
              <a:t>ve </a:t>
            </a:r>
            <a:r>
              <a:rPr sz="1900" spc="12" dirty="0">
                <a:cs typeface="Century Gothic"/>
              </a:rPr>
              <a:t>cevap  kâğıtlarının </a:t>
            </a:r>
            <a:r>
              <a:rPr sz="1900" spc="8" dirty="0">
                <a:cs typeface="Century Gothic"/>
              </a:rPr>
              <a:t>kontrolünü </a:t>
            </a:r>
            <a:r>
              <a:rPr sz="1900" spc="12" dirty="0">
                <a:cs typeface="Century Gothic"/>
              </a:rPr>
              <a:t>yapar, eksik veya fazla olması </a:t>
            </a:r>
            <a:r>
              <a:rPr sz="1900" spc="16" dirty="0">
                <a:cs typeface="Century Gothic"/>
              </a:rPr>
              <a:t>halinde  </a:t>
            </a:r>
            <a:r>
              <a:rPr sz="1900" spc="12" dirty="0">
                <a:cs typeface="Century Gothic"/>
              </a:rPr>
              <a:t>bunu tutanakla</a:t>
            </a:r>
            <a:r>
              <a:rPr sz="1900" spc="-67" dirty="0">
                <a:cs typeface="Century Gothic"/>
              </a:rPr>
              <a:t> </a:t>
            </a:r>
            <a:r>
              <a:rPr sz="1900" spc="12" dirty="0">
                <a:cs typeface="Century Gothic"/>
              </a:rPr>
              <a:t>belgeler.</a:t>
            </a:r>
            <a:endParaRPr sz="1900" dirty="0">
              <a:cs typeface="Century Gothic"/>
            </a:endParaRPr>
          </a:p>
          <a:p>
            <a:pPr marL="205293" marR="468247" indent="-195849" algn="just">
              <a:lnSpc>
                <a:spcPct val="150000"/>
              </a:lnSpc>
              <a:spcBef>
                <a:spcPts val="415"/>
              </a:spcBef>
            </a:pPr>
            <a:r>
              <a:rPr sz="1900" dirty="0">
                <a:cs typeface="Verdana"/>
              </a:rPr>
              <a:t>› </a:t>
            </a:r>
            <a:r>
              <a:rPr sz="1900" spc="12" dirty="0">
                <a:cs typeface="Century Gothic"/>
              </a:rPr>
              <a:t>Kitapçığın ön veya arka sayfasında </a:t>
            </a:r>
            <a:r>
              <a:rPr sz="1900" spc="16" dirty="0" err="1">
                <a:cs typeface="Century Gothic"/>
              </a:rPr>
              <a:t>bulunan</a:t>
            </a:r>
            <a:r>
              <a:rPr sz="1900" spc="16" dirty="0">
                <a:cs typeface="Century Gothic"/>
              </a:rPr>
              <a:t> </a:t>
            </a:r>
            <a:r>
              <a:rPr lang="tr-TR" sz="1900" spc="16" dirty="0">
                <a:cs typeface="Century Gothic"/>
              </a:rPr>
              <a:t>a</a:t>
            </a:r>
            <a:r>
              <a:rPr sz="1900" spc="12" dirty="0" err="1">
                <a:cs typeface="Century Gothic"/>
              </a:rPr>
              <a:t>çıklamaları</a:t>
            </a:r>
            <a:r>
              <a:rPr sz="1900" spc="12" dirty="0">
                <a:cs typeface="Century Gothic"/>
              </a:rPr>
              <a:t>  yüksek sesle okur, öğrencilerin sorularını cevaplar </a:t>
            </a:r>
            <a:r>
              <a:rPr sz="1900" spc="16" dirty="0">
                <a:cs typeface="Century Gothic"/>
              </a:rPr>
              <a:t>ve  </a:t>
            </a:r>
            <a:r>
              <a:rPr sz="1900" spc="12" dirty="0">
                <a:cs typeface="Century Gothic"/>
              </a:rPr>
              <a:t>öğrencilerle sınav süresince gerekmedikçe</a:t>
            </a:r>
            <a:r>
              <a:rPr sz="1900" spc="-157" dirty="0">
                <a:cs typeface="Century Gothic"/>
              </a:rPr>
              <a:t> </a:t>
            </a:r>
            <a:r>
              <a:rPr sz="1900" spc="12" dirty="0" err="1">
                <a:cs typeface="Century Gothic"/>
              </a:rPr>
              <a:t>konuşmaz</a:t>
            </a:r>
            <a:r>
              <a:rPr sz="1900" spc="12" dirty="0">
                <a:cs typeface="Century Gothic"/>
              </a:rPr>
              <a:t>.</a:t>
            </a:r>
            <a:r>
              <a:rPr lang="tr-TR" sz="1900" spc="12" dirty="0">
                <a:cs typeface="Century Gothic"/>
              </a:rPr>
              <a:t> Öğrencileri heyecanlandıracak cümleler kurmaz.</a:t>
            </a:r>
            <a:endParaRPr sz="1900" dirty="0">
              <a:cs typeface="Century Gothic"/>
            </a:endParaRPr>
          </a:p>
        </p:txBody>
      </p:sp>
      <p:pic>
        <p:nvPicPr>
          <p:cNvPr id="69" name="Resim 6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56" y="-128011"/>
            <a:ext cx="1732147" cy="13788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object 64"/>
          <p:cNvSpPr/>
          <p:nvPr/>
        </p:nvSpPr>
        <p:spPr>
          <a:xfrm>
            <a:off x="0" y="529391"/>
            <a:ext cx="4597629" cy="20580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0" y="529392"/>
            <a:ext cx="9143131" cy="40871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752600" y="437605"/>
            <a:ext cx="6515312" cy="61014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336656" y="1082221"/>
            <a:ext cx="8572337" cy="3915414"/>
          </a:xfrm>
          <a:prstGeom prst="rect">
            <a:avLst/>
          </a:prstGeom>
        </p:spPr>
        <p:txBody>
          <a:bodyPr vert="horz" wrap="square" lIns="0" tIns="9444" rIns="0" bIns="0" rtlCol="0">
            <a:spAutoFit/>
          </a:bodyPr>
          <a:lstStyle/>
          <a:p>
            <a:pPr marL="205293" marR="3977" indent="-195849" algn="just">
              <a:lnSpc>
                <a:spcPct val="150000"/>
              </a:lnSpc>
              <a:spcBef>
                <a:spcPts val="74"/>
              </a:spcBef>
            </a:pPr>
            <a:r>
              <a:rPr sz="1900" dirty="0">
                <a:latin typeface="+mj-lt"/>
                <a:cs typeface="Verdana"/>
              </a:rPr>
              <a:t>› </a:t>
            </a:r>
            <a:r>
              <a:rPr sz="1900" spc="16" dirty="0">
                <a:latin typeface="+mj-lt"/>
                <a:cs typeface="Century Gothic"/>
              </a:rPr>
              <a:t>Öğrencinin </a:t>
            </a:r>
            <a:r>
              <a:rPr sz="1900" spc="12" dirty="0">
                <a:latin typeface="+mj-lt"/>
                <a:cs typeface="Century Gothic"/>
              </a:rPr>
              <a:t>cevap </a:t>
            </a:r>
            <a:r>
              <a:rPr sz="1900" spc="16" dirty="0">
                <a:latin typeface="+mj-lt"/>
                <a:cs typeface="Century Gothic"/>
              </a:rPr>
              <a:t>kâğıdında </a:t>
            </a:r>
            <a:r>
              <a:rPr sz="1900" spc="12" dirty="0">
                <a:latin typeface="+mj-lt"/>
                <a:cs typeface="Century Gothic"/>
              </a:rPr>
              <a:t>yazılı olan bilgilerinde hata  varsa, cevap kâğıdı kullanılamayacak durumdaysa, cevap  </a:t>
            </a:r>
            <a:r>
              <a:rPr sz="1900" spc="16" dirty="0">
                <a:latin typeface="+mj-lt"/>
                <a:cs typeface="Century Gothic"/>
              </a:rPr>
              <a:t>kâğıdında </a:t>
            </a:r>
            <a:r>
              <a:rPr sz="1900" spc="12" dirty="0">
                <a:latin typeface="+mj-lt"/>
                <a:cs typeface="Century Gothic"/>
              </a:rPr>
              <a:t>baskı </a:t>
            </a:r>
            <a:r>
              <a:rPr sz="1900" spc="8" dirty="0">
                <a:latin typeface="+mj-lt"/>
                <a:cs typeface="Century Gothic"/>
              </a:rPr>
              <a:t>hatası </a:t>
            </a:r>
            <a:r>
              <a:rPr sz="1900" spc="12" dirty="0">
                <a:latin typeface="+mj-lt"/>
                <a:cs typeface="Century Gothic"/>
              </a:rPr>
              <a:t>varsa ya da öğrencinin </a:t>
            </a:r>
            <a:r>
              <a:rPr sz="1900" spc="16" dirty="0">
                <a:latin typeface="+mj-lt"/>
                <a:cs typeface="Century Gothic"/>
              </a:rPr>
              <a:t>adına  </a:t>
            </a:r>
            <a:r>
              <a:rPr sz="1900" spc="12" dirty="0">
                <a:latin typeface="+mj-lt"/>
                <a:cs typeface="Century Gothic"/>
              </a:rPr>
              <a:t>düzenlenmiş cevap kâğıdı bulunmuyorsa, sınav başlamadan  önce salon görevlileri </a:t>
            </a:r>
            <a:r>
              <a:rPr sz="1900" spc="8" dirty="0">
                <a:latin typeface="+mj-lt"/>
                <a:cs typeface="Century Gothic"/>
              </a:rPr>
              <a:t>tarafından tutanak </a:t>
            </a:r>
            <a:r>
              <a:rPr sz="1900" spc="12" dirty="0">
                <a:latin typeface="+mj-lt"/>
                <a:cs typeface="Century Gothic"/>
              </a:rPr>
              <a:t>hazırlanır. </a:t>
            </a:r>
            <a:r>
              <a:rPr sz="1900" spc="16" dirty="0">
                <a:latin typeface="+mj-lt"/>
                <a:cs typeface="Century Gothic"/>
              </a:rPr>
              <a:t>Bu  </a:t>
            </a:r>
            <a:r>
              <a:rPr sz="1900" spc="12" dirty="0">
                <a:latin typeface="+mj-lt"/>
                <a:cs typeface="Century Gothic"/>
              </a:rPr>
              <a:t>öğrenciye yedek </a:t>
            </a:r>
            <a:r>
              <a:rPr sz="1900" spc="12" dirty="0">
                <a:latin typeface="+mj-lt"/>
                <a:cs typeface="Arial" pitchFamily="34" charset="0"/>
              </a:rPr>
              <a:t>cevap</a:t>
            </a:r>
            <a:r>
              <a:rPr sz="1900" spc="12" dirty="0">
                <a:latin typeface="+mj-lt"/>
                <a:cs typeface="Century Gothic"/>
              </a:rPr>
              <a:t> kâğıdı verilir. </a:t>
            </a:r>
            <a:endParaRPr lang="tr-TR" sz="1900" spc="12" dirty="0" smtClean="0">
              <a:latin typeface="+mj-lt"/>
              <a:cs typeface="Century Gothic"/>
            </a:endParaRPr>
          </a:p>
          <a:p>
            <a:pPr marL="205293" marR="3977" indent="-195849" algn="just">
              <a:lnSpc>
                <a:spcPct val="150000"/>
              </a:lnSpc>
              <a:spcBef>
                <a:spcPts val="74"/>
              </a:spcBef>
            </a:pPr>
            <a:r>
              <a:rPr sz="1900" spc="12" dirty="0" err="1" smtClean="0">
                <a:latin typeface="+mj-lt"/>
                <a:cs typeface="Century Gothic"/>
              </a:rPr>
              <a:t>Öğrenci</a:t>
            </a:r>
            <a:r>
              <a:rPr sz="1900" spc="12" dirty="0" smtClean="0">
                <a:latin typeface="+mj-lt"/>
                <a:cs typeface="Century Gothic"/>
              </a:rPr>
              <a:t> </a:t>
            </a:r>
            <a:r>
              <a:rPr sz="1900" spc="12" dirty="0">
                <a:latin typeface="+mj-lt"/>
                <a:cs typeface="Century Gothic"/>
              </a:rPr>
              <a:t>bilgileri,</a:t>
            </a:r>
            <a:r>
              <a:rPr sz="1900" spc="-184" dirty="0">
                <a:latin typeface="+mj-lt"/>
                <a:cs typeface="Century Gothic"/>
              </a:rPr>
              <a:t> </a:t>
            </a:r>
            <a:r>
              <a:rPr sz="1900" spc="12" dirty="0">
                <a:latin typeface="+mj-lt"/>
                <a:cs typeface="Century Gothic"/>
              </a:rPr>
              <a:t>yedek  cevap </a:t>
            </a:r>
            <a:r>
              <a:rPr sz="1900" spc="16" dirty="0">
                <a:latin typeface="+mj-lt"/>
                <a:cs typeface="Century Gothic"/>
              </a:rPr>
              <a:t>kâğıdında </a:t>
            </a:r>
            <a:r>
              <a:rPr sz="1900" spc="12" dirty="0">
                <a:latin typeface="+mj-lt"/>
                <a:cs typeface="Century Gothic"/>
              </a:rPr>
              <a:t>boş olarak gönderileceği için bu bilgiler  </a:t>
            </a:r>
            <a:r>
              <a:rPr sz="1900" spc="8" dirty="0">
                <a:latin typeface="+mj-lt"/>
                <a:cs typeface="Century Gothic"/>
              </a:rPr>
              <a:t>öğrenci </a:t>
            </a:r>
            <a:r>
              <a:rPr sz="1900" spc="12" dirty="0">
                <a:latin typeface="+mj-lt"/>
                <a:cs typeface="Century Gothic"/>
              </a:rPr>
              <a:t>tarafından tam </a:t>
            </a:r>
            <a:r>
              <a:rPr sz="1900" spc="16" dirty="0">
                <a:latin typeface="+mj-lt"/>
                <a:cs typeface="Century Gothic"/>
              </a:rPr>
              <a:t>ve </a:t>
            </a:r>
            <a:r>
              <a:rPr sz="1900" spc="12" dirty="0">
                <a:latin typeface="+mj-lt"/>
                <a:cs typeface="Century Gothic"/>
              </a:rPr>
              <a:t>eksiksiz olarak kodlanır. Kullanılan  yedek cevap </a:t>
            </a:r>
            <a:r>
              <a:rPr sz="1900" spc="16" dirty="0">
                <a:latin typeface="+mj-lt"/>
                <a:cs typeface="Century Gothic"/>
              </a:rPr>
              <a:t>kâğıdının </a:t>
            </a:r>
            <a:r>
              <a:rPr sz="1900" spc="12" dirty="0">
                <a:latin typeface="+mj-lt"/>
                <a:cs typeface="Century Gothic"/>
              </a:rPr>
              <a:t>doğru </a:t>
            </a:r>
            <a:r>
              <a:rPr sz="1900" spc="16" dirty="0">
                <a:latin typeface="+mj-lt"/>
                <a:cs typeface="Century Gothic"/>
              </a:rPr>
              <a:t>ve </a:t>
            </a:r>
            <a:r>
              <a:rPr sz="1900" spc="12" dirty="0">
                <a:latin typeface="+mj-lt"/>
                <a:cs typeface="Century Gothic"/>
              </a:rPr>
              <a:t>eksiksiz olarak kodlandığı  salon görevlilerince </a:t>
            </a:r>
            <a:r>
              <a:rPr sz="1900" spc="8" dirty="0">
                <a:latin typeface="+mj-lt"/>
                <a:cs typeface="Century Gothic"/>
              </a:rPr>
              <a:t>kontrol</a:t>
            </a:r>
            <a:r>
              <a:rPr sz="1900" spc="-78" dirty="0">
                <a:latin typeface="+mj-lt"/>
                <a:cs typeface="Century Gothic"/>
              </a:rPr>
              <a:t> </a:t>
            </a:r>
            <a:r>
              <a:rPr sz="1900" spc="12" dirty="0">
                <a:latin typeface="+mj-lt"/>
                <a:cs typeface="Century Gothic"/>
              </a:rPr>
              <a:t>edilir.</a:t>
            </a:r>
            <a:endParaRPr sz="1900" dirty="0">
              <a:latin typeface="+mj-lt"/>
              <a:cs typeface="Century Gothic"/>
            </a:endParaRPr>
          </a:p>
        </p:txBody>
      </p:sp>
      <p:pic>
        <p:nvPicPr>
          <p:cNvPr id="69" name="Resim 6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56" y="-128011"/>
            <a:ext cx="1732147" cy="13788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object 64"/>
          <p:cNvSpPr/>
          <p:nvPr/>
        </p:nvSpPr>
        <p:spPr>
          <a:xfrm>
            <a:off x="0" y="529391"/>
            <a:ext cx="4597629" cy="20580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0" y="529392"/>
            <a:ext cx="9143131" cy="40871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752600" y="529391"/>
            <a:ext cx="6646246" cy="6224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321049" y="1558437"/>
            <a:ext cx="8784389" cy="2612493"/>
          </a:xfrm>
          <a:prstGeom prst="rect">
            <a:avLst/>
          </a:prstGeom>
        </p:spPr>
        <p:txBody>
          <a:bodyPr vert="horz" wrap="square" lIns="0" tIns="9444" rIns="0" bIns="0" rtlCol="0">
            <a:spAutoFit/>
          </a:bodyPr>
          <a:lstStyle/>
          <a:p>
            <a:pPr marL="277867" marR="290791" indent="-268422" algn="just">
              <a:lnSpc>
                <a:spcPct val="150000"/>
              </a:lnSpc>
              <a:spcBef>
                <a:spcPts val="74"/>
              </a:spcBef>
              <a:buFont typeface="Wingdings" panose="05000000000000000000" pitchFamily="2" charset="2"/>
              <a:buChar char="Ø"/>
            </a:pPr>
            <a:r>
              <a:rPr sz="1900" spc="12" dirty="0" err="1">
                <a:cs typeface="Century Gothic"/>
              </a:rPr>
              <a:t>Öğrenciye</a:t>
            </a:r>
            <a:r>
              <a:rPr sz="1900" spc="12" dirty="0">
                <a:cs typeface="Century Gothic"/>
              </a:rPr>
              <a:t> </a:t>
            </a:r>
            <a:r>
              <a:rPr sz="1900" spc="16" dirty="0">
                <a:cs typeface="Century Gothic"/>
              </a:rPr>
              <a:t>verilen </a:t>
            </a:r>
            <a:r>
              <a:rPr sz="1900" spc="12" dirty="0">
                <a:cs typeface="Century Gothic"/>
              </a:rPr>
              <a:t>yedek cevap </a:t>
            </a:r>
            <a:r>
              <a:rPr sz="1900" spc="16" dirty="0">
                <a:cs typeface="Century Gothic"/>
              </a:rPr>
              <a:t>kâğıdında </a:t>
            </a:r>
            <a:r>
              <a:rPr sz="1900" spc="8" dirty="0">
                <a:cs typeface="Century Gothic"/>
              </a:rPr>
              <a:t>öğrenci </a:t>
            </a:r>
            <a:r>
              <a:rPr sz="1900" spc="12" dirty="0">
                <a:cs typeface="Century Gothic"/>
              </a:rPr>
              <a:t>bilgisinin  </a:t>
            </a:r>
            <a:r>
              <a:rPr sz="1900" spc="8" dirty="0">
                <a:cs typeface="Century Gothic"/>
              </a:rPr>
              <a:t>yer </a:t>
            </a:r>
            <a:r>
              <a:rPr sz="1900" spc="12" dirty="0">
                <a:cs typeface="Century Gothic"/>
              </a:rPr>
              <a:t>aldığı bölümde </a:t>
            </a:r>
            <a:r>
              <a:rPr sz="1900" spc="16" dirty="0">
                <a:cs typeface="Century Gothic"/>
              </a:rPr>
              <a:t>yapılan </a:t>
            </a:r>
            <a:r>
              <a:rPr sz="1900" spc="12" dirty="0">
                <a:cs typeface="Century Gothic"/>
              </a:rPr>
              <a:t>hatalı veya eksik kodlamadan  </a:t>
            </a:r>
            <a:r>
              <a:rPr sz="1900" spc="8" dirty="0">
                <a:cs typeface="Century Gothic"/>
              </a:rPr>
              <a:t>öğrenci </a:t>
            </a:r>
            <a:r>
              <a:rPr sz="1900" spc="16" dirty="0">
                <a:cs typeface="Century Gothic"/>
              </a:rPr>
              <a:t>ile </a:t>
            </a:r>
            <a:r>
              <a:rPr sz="1900" spc="12" dirty="0">
                <a:cs typeface="Century Gothic"/>
              </a:rPr>
              <a:t>birlikte salon görevlileri de </a:t>
            </a:r>
            <a:r>
              <a:rPr sz="1900" spc="12" dirty="0" err="1">
                <a:cs typeface="Century Gothic"/>
              </a:rPr>
              <a:t>sorumlu</a:t>
            </a:r>
            <a:r>
              <a:rPr sz="1900" spc="-176" dirty="0">
                <a:cs typeface="Century Gothic"/>
              </a:rPr>
              <a:t> </a:t>
            </a:r>
            <a:r>
              <a:rPr sz="1900" spc="12" dirty="0" err="1">
                <a:cs typeface="Century Gothic"/>
              </a:rPr>
              <a:t>olacaklardır</a:t>
            </a:r>
            <a:r>
              <a:rPr sz="1900" spc="12" dirty="0">
                <a:cs typeface="Century Gothic"/>
              </a:rPr>
              <a:t>.</a:t>
            </a:r>
            <a:r>
              <a:rPr lang="tr-TR" sz="1900" spc="12" dirty="0">
                <a:cs typeface="Century Gothic"/>
              </a:rPr>
              <a:t> </a:t>
            </a:r>
          </a:p>
          <a:p>
            <a:pPr marL="277867" marR="290791" indent="-268422" algn="just">
              <a:lnSpc>
                <a:spcPct val="150000"/>
              </a:lnSpc>
              <a:spcBef>
                <a:spcPts val="74"/>
              </a:spcBef>
              <a:buFont typeface="Wingdings" panose="05000000000000000000" pitchFamily="2" charset="2"/>
              <a:buChar char="Ø"/>
            </a:pPr>
            <a:endParaRPr lang="tr-TR" sz="1900" spc="12" dirty="0">
              <a:cs typeface="Century Gothic"/>
            </a:endParaRPr>
          </a:p>
          <a:p>
            <a:pPr marL="277867" marR="290791" indent="-268422" algn="just">
              <a:lnSpc>
                <a:spcPct val="150000"/>
              </a:lnSpc>
              <a:spcBef>
                <a:spcPts val="74"/>
              </a:spcBef>
              <a:buFont typeface="Wingdings" panose="05000000000000000000" pitchFamily="2" charset="2"/>
              <a:buChar char="Ø"/>
            </a:pPr>
            <a:r>
              <a:rPr lang="tr-TR" sz="1900" spc="12" dirty="0">
                <a:cs typeface="Century Gothic"/>
              </a:rPr>
              <a:t>Çift işaretlenmiş veya </a:t>
            </a:r>
            <a:r>
              <a:rPr lang="tr-TR" sz="1900" spc="8" dirty="0">
                <a:cs typeface="Century Gothic"/>
              </a:rPr>
              <a:t>iyi </a:t>
            </a:r>
            <a:r>
              <a:rPr lang="tr-TR" sz="1900" spc="12" dirty="0">
                <a:cs typeface="Century Gothic"/>
              </a:rPr>
              <a:t>silinmemiş cevapların optik  okuyucular tarafından yanlış cevap olarak  değerlendirileceğini</a:t>
            </a:r>
            <a:r>
              <a:rPr lang="tr-TR" sz="1900" spc="-59" dirty="0">
                <a:cs typeface="Century Gothic"/>
              </a:rPr>
              <a:t> </a:t>
            </a:r>
            <a:r>
              <a:rPr lang="tr-TR" sz="1900" spc="12" dirty="0">
                <a:cs typeface="Century Gothic"/>
              </a:rPr>
              <a:t>belirtir.</a:t>
            </a:r>
            <a:endParaRPr lang="tr-TR" sz="1900" dirty="0">
              <a:cs typeface="Century Gothic"/>
            </a:endParaRPr>
          </a:p>
        </p:txBody>
      </p:sp>
      <p:pic>
        <p:nvPicPr>
          <p:cNvPr id="69" name="Resim 6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56" y="-128011"/>
            <a:ext cx="1732147" cy="13788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object 64"/>
          <p:cNvSpPr/>
          <p:nvPr/>
        </p:nvSpPr>
        <p:spPr>
          <a:xfrm>
            <a:off x="0" y="529391"/>
            <a:ext cx="4597629" cy="20580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36656" y="976304"/>
            <a:ext cx="8687016" cy="40871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7" name="object 67"/>
          <p:cNvSpPr/>
          <p:nvPr/>
        </p:nvSpPr>
        <p:spPr>
          <a:xfrm>
            <a:off x="1771075" y="353078"/>
            <a:ext cx="6654990" cy="6232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576441" y="1215674"/>
            <a:ext cx="8281293" cy="2743618"/>
          </a:xfrm>
          <a:prstGeom prst="rect">
            <a:avLst/>
          </a:prstGeom>
        </p:spPr>
        <p:txBody>
          <a:bodyPr vert="horz" wrap="square" lIns="0" tIns="9444" rIns="0" bIns="0" rtlCol="0">
            <a:spAutoFit/>
          </a:bodyPr>
          <a:lstStyle/>
          <a:p>
            <a:pPr marL="277867" marR="3977" indent="-268422" algn="just">
              <a:lnSpc>
                <a:spcPct val="150000"/>
              </a:lnSpc>
              <a:spcBef>
                <a:spcPts val="415"/>
              </a:spcBef>
              <a:buFont typeface="Wingdings" panose="05000000000000000000" pitchFamily="2" charset="2"/>
              <a:buChar char="v"/>
            </a:pPr>
            <a:r>
              <a:rPr lang="tr-TR" sz="1900" spc="12" dirty="0">
                <a:cs typeface="Arial" panose="020B0604020202020204" pitchFamily="34" charset="0"/>
              </a:rPr>
              <a:t>Soru kitapçığına işaretlenen cevapların, cevap kağıdına işaretlenmediği takdirde değerlendirme işlemine alınmayacağını söyler.</a:t>
            </a:r>
          </a:p>
          <a:p>
            <a:pPr marL="277867" marR="3977" indent="-268422" algn="just">
              <a:lnSpc>
                <a:spcPct val="150000"/>
              </a:lnSpc>
              <a:spcBef>
                <a:spcPts val="415"/>
              </a:spcBef>
              <a:buFont typeface="Wingdings" panose="05000000000000000000" pitchFamily="2" charset="2"/>
              <a:buChar char="v"/>
            </a:pPr>
            <a:r>
              <a:rPr sz="1900" spc="12" dirty="0" err="1">
                <a:cs typeface="Arial" panose="020B0604020202020204" pitchFamily="34" charset="0"/>
              </a:rPr>
              <a:t>Öğrenciye</a:t>
            </a:r>
            <a:r>
              <a:rPr sz="1900" spc="12" dirty="0">
                <a:cs typeface="Arial" panose="020B0604020202020204" pitchFamily="34" charset="0"/>
              </a:rPr>
              <a:t> </a:t>
            </a:r>
            <a:r>
              <a:rPr sz="1900" spc="12" dirty="0" err="1">
                <a:cs typeface="Arial" panose="020B0604020202020204" pitchFamily="34" charset="0"/>
              </a:rPr>
              <a:t>ait</a:t>
            </a:r>
            <a:r>
              <a:rPr sz="1900" spc="12" dirty="0">
                <a:cs typeface="Arial" panose="020B0604020202020204" pitchFamily="34" charset="0"/>
              </a:rPr>
              <a:t> </a:t>
            </a:r>
            <a:r>
              <a:rPr sz="1900" spc="12" dirty="0" err="1">
                <a:cs typeface="Arial" panose="020B0604020202020204" pitchFamily="34" charset="0"/>
              </a:rPr>
              <a:t>onaylı</a:t>
            </a:r>
            <a:r>
              <a:rPr sz="1900" spc="12" dirty="0">
                <a:cs typeface="Arial" panose="020B0604020202020204" pitchFamily="34" charset="0"/>
              </a:rPr>
              <a:t> </a:t>
            </a:r>
            <a:r>
              <a:rPr sz="1900" spc="12" dirty="0" err="1">
                <a:cs typeface="Arial" panose="020B0604020202020204" pitchFamily="34" charset="0"/>
              </a:rPr>
              <a:t>sınav</a:t>
            </a:r>
            <a:r>
              <a:rPr sz="1900" spc="12" dirty="0">
                <a:cs typeface="Arial" panose="020B0604020202020204" pitchFamily="34" charset="0"/>
              </a:rPr>
              <a:t> </a:t>
            </a:r>
            <a:r>
              <a:rPr sz="1900" spc="12" dirty="0" err="1">
                <a:cs typeface="Arial" panose="020B0604020202020204" pitchFamily="34" charset="0"/>
              </a:rPr>
              <a:t>giriş</a:t>
            </a:r>
            <a:r>
              <a:rPr sz="1900" spc="12" dirty="0">
                <a:cs typeface="Arial" panose="020B0604020202020204" pitchFamily="34" charset="0"/>
              </a:rPr>
              <a:t> </a:t>
            </a:r>
            <a:r>
              <a:rPr sz="1900" spc="12" dirty="0" err="1">
                <a:cs typeface="Arial" panose="020B0604020202020204" pitchFamily="34" charset="0"/>
              </a:rPr>
              <a:t>belgesi</a:t>
            </a:r>
            <a:r>
              <a:rPr sz="1900" spc="12" dirty="0">
                <a:cs typeface="Arial" panose="020B0604020202020204" pitchFamily="34" charset="0"/>
              </a:rPr>
              <a:t> </a:t>
            </a:r>
            <a:r>
              <a:rPr sz="1900" spc="16" dirty="0" err="1">
                <a:cs typeface="Arial" panose="020B0604020202020204" pitchFamily="34" charset="0"/>
              </a:rPr>
              <a:t>ile</a:t>
            </a:r>
            <a:r>
              <a:rPr sz="1900" spc="16" dirty="0">
                <a:cs typeface="Arial" panose="020B0604020202020204" pitchFamily="34" charset="0"/>
              </a:rPr>
              <a:t> </a:t>
            </a:r>
            <a:r>
              <a:rPr sz="1900" spc="12" dirty="0" err="1">
                <a:cs typeface="Arial" panose="020B0604020202020204" pitchFamily="34" charset="0"/>
              </a:rPr>
              <a:t>cevap</a:t>
            </a:r>
            <a:r>
              <a:rPr sz="1900" spc="12" dirty="0">
                <a:cs typeface="Arial" panose="020B0604020202020204" pitchFamily="34" charset="0"/>
              </a:rPr>
              <a:t> </a:t>
            </a:r>
            <a:r>
              <a:rPr sz="1900" spc="12" dirty="0" err="1">
                <a:cs typeface="Arial" panose="020B0604020202020204" pitchFamily="34" charset="0"/>
              </a:rPr>
              <a:t>kâğıdındaki</a:t>
            </a:r>
            <a:r>
              <a:rPr sz="1900" spc="12" dirty="0">
                <a:cs typeface="Arial" panose="020B0604020202020204" pitchFamily="34" charset="0"/>
              </a:rPr>
              <a:t>  </a:t>
            </a:r>
            <a:r>
              <a:rPr sz="1900" spc="12" dirty="0" err="1">
                <a:cs typeface="Arial" panose="020B0604020202020204" pitchFamily="34" charset="0"/>
              </a:rPr>
              <a:t>basılı</a:t>
            </a:r>
            <a:r>
              <a:rPr sz="1900" spc="12" dirty="0">
                <a:cs typeface="Arial" panose="020B0604020202020204" pitchFamily="34" charset="0"/>
              </a:rPr>
              <a:t> </a:t>
            </a:r>
            <a:r>
              <a:rPr sz="1900" spc="8" dirty="0" err="1">
                <a:cs typeface="Arial" panose="020B0604020202020204" pitchFamily="34" charset="0"/>
              </a:rPr>
              <a:t>öğrenci</a:t>
            </a:r>
            <a:r>
              <a:rPr sz="1900" spc="8" dirty="0">
                <a:cs typeface="Arial" panose="020B0604020202020204" pitchFamily="34" charset="0"/>
              </a:rPr>
              <a:t> </a:t>
            </a:r>
            <a:r>
              <a:rPr sz="1900" spc="12" dirty="0" err="1">
                <a:cs typeface="Arial" panose="020B0604020202020204" pitchFamily="34" charset="0"/>
              </a:rPr>
              <a:t>bilgilerini</a:t>
            </a:r>
            <a:r>
              <a:rPr sz="1900" spc="12" dirty="0">
                <a:cs typeface="Arial" panose="020B0604020202020204" pitchFamily="34" charset="0"/>
              </a:rPr>
              <a:t> </a:t>
            </a:r>
            <a:r>
              <a:rPr sz="1900" spc="8" dirty="0" err="1">
                <a:cs typeface="Arial" panose="020B0604020202020204" pitchFamily="34" charset="0"/>
              </a:rPr>
              <a:t>kontrol</a:t>
            </a:r>
            <a:r>
              <a:rPr sz="1900" spc="-94" dirty="0">
                <a:cs typeface="Arial" panose="020B0604020202020204" pitchFamily="34" charset="0"/>
              </a:rPr>
              <a:t> </a:t>
            </a:r>
            <a:r>
              <a:rPr sz="1900" spc="12" dirty="0" err="1">
                <a:cs typeface="Arial" panose="020B0604020202020204" pitchFamily="34" charset="0"/>
              </a:rPr>
              <a:t>eder</a:t>
            </a:r>
            <a:r>
              <a:rPr sz="1900" spc="12" dirty="0">
                <a:cs typeface="Arial" panose="020B0604020202020204" pitchFamily="34" charset="0"/>
              </a:rPr>
              <a:t>.</a:t>
            </a:r>
            <a:endParaRPr lang="tr-TR" sz="1900" spc="12" dirty="0">
              <a:cs typeface="Arial" panose="020B0604020202020204" pitchFamily="34" charset="0"/>
            </a:endParaRPr>
          </a:p>
          <a:p>
            <a:pPr marL="277867" marR="3977" indent="-268422" algn="just">
              <a:lnSpc>
                <a:spcPct val="150000"/>
              </a:lnSpc>
              <a:spcBef>
                <a:spcPts val="415"/>
              </a:spcBef>
              <a:buFont typeface="Wingdings" panose="05000000000000000000" pitchFamily="2" charset="2"/>
              <a:buChar char="v"/>
            </a:pPr>
            <a:r>
              <a:rPr lang="tr-TR" sz="1900" spc="8" dirty="0">
                <a:cs typeface="Arial" panose="020B0604020202020204" pitchFamily="34" charset="0"/>
              </a:rPr>
              <a:t>Soru </a:t>
            </a:r>
            <a:r>
              <a:rPr lang="tr-TR" sz="1900" spc="12" dirty="0">
                <a:cs typeface="Arial" panose="020B0604020202020204" pitchFamily="34" charset="0"/>
              </a:rPr>
              <a:t>kitapçığı </a:t>
            </a:r>
            <a:r>
              <a:rPr lang="tr-TR" sz="1900" spc="8" dirty="0">
                <a:cs typeface="Arial" panose="020B0604020202020204" pitchFamily="34" charset="0"/>
              </a:rPr>
              <a:t>türü </a:t>
            </a:r>
            <a:r>
              <a:rPr lang="tr-TR" sz="1900" spc="16" dirty="0">
                <a:cs typeface="Arial" panose="020B0604020202020204" pitchFamily="34" charset="0"/>
              </a:rPr>
              <a:t>ile </a:t>
            </a:r>
            <a:r>
              <a:rPr lang="tr-TR" sz="1900" spc="12" dirty="0">
                <a:cs typeface="Arial" panose="020B0604020202020204" pitchFamily="34" charset="0"/>
              </a:rPr>
              <a:t>cevap kâğıtları </a:t>
            </a:r>
            <a:r>
              <a:rPr lang="tr-TR" sz="1900" spc="8" dirty="0">
                <a:cs typeface="Arial" panose="020B0604020202020204" pitchFamily="34" charset="0"/>
              </a:rPr>
              <a:t>üzerinde kitapçık </a:t>
            </a:r>
            <a:r>
              <a:rPr lang="tr-TR" sz="1900" spc="12" dirty="0">
                <a:cs typeface="Arial" panose="020B0604020202020204" pitchFamily="34" charset="0"/>
              </a:rPr>
              <a:t>türünü  </a:t>
            </a:r>
            <a:r>
              <a:rPr lang="tr-TR" sz="1900" spc="8" dirty="0">
                <a:cs typeface="Arial" panose="020B0604020202020204" pitchFamily="34" charset="0"/>
              </a:rPr>
              <a:t>kontrol </a:t>
            </a:r>
            <a:r>
              <a:rPr lang="tr-TR" sz="1900" spc="12" dirty="0">
                <a:cs typeface="Arial" panose="020B0604020202020204" pitchFamily="34" charset="0"/>
              </a:rPr>
              <a:t>eder </a:t>
            </a:r>
            <a:r>
              <a:rPr lang="tr-TR" sz="1900" spc="16" dirty="0">
                <a:cs typeface="Arial" panose="020B0604020202020204" pitchFamily="34" charset="0"/>
              </a:rPr>
              <a:t>ve </a:t>
            </a:r>
            <a:r>
              <a:rPr lang="tr-TR" sz="1900" spc="12" dirty="0">
                <a:cs typeface="Arial" panose="020B0604020202020204" pitchFamily="34" charset="0"/>
              </a:rPr>
              <a:t>salon </a:t>
            </a:r>
            <a:r>
              <a:rPr lang="tr-TR" sz="1900" spc="8" dirty="0">
                <a:cs typeface="Arial" panose="020B0604020202020204" pitchFamily="34" charset="0"/>
              </a:rPr>
              <a:t>öğrenci </a:t>
            </a:r>
            <a:r>
              <a:rPr lang="tr-TR" sz="1900" spc="12" dirty="0">
                <a:cs typeface="Arial" panose="020B0604020202020204" pitchFamily="34" charset="0"/>
              </a:rPr>
              <a:t>yoklama listesine gerekli  kodlamaları</a:t>
            </a:r>
            <a:r>
              <a:rPr lang="tr-TR" sz="1900" spc="-4" dirty="0">
                <a:cs typeface="Arial" panose="020B0604020202020204" pitchFamily="34" charset="0"/>
              </a:rPr>
              <a:t> </a:t>
            </a:r>
            <a:r>
              <a:rPr lang="tr-TR" sz="1900" spc="12" dirty="0">
                <a:cs typeface="Arial" panose="020B0604020202020204" pitchFamily="34" charset="0"/>
              </a:rPr>
              <a:t>yapar.</a:t>
            </a:r>
            <a:endParaRPr lang="tr-TR" sz="1900" dirty="0">
              <a:cs typeface="Arial" panose="020B0604020202020204" pitchFamily="34" charset="0"/>
            </a:endParaRPr>
          </a:p>
        </p:txBody>
      </p:sp>
      <p:pic>
        <p:nvPicPr>
          <p:cNvPr id="70" name="Resim 6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56" y="-128011"/>
            <a:ext cx="1732147" cy="13788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Metin kutusu 41"/>
          <p:cNvSpPr txBox="1"/>
          <p:nvPr/>
        </p:nvSpPr>
        <p:spPr>
          <a:xfrm>
            <a:off x="1639839" y="427862"/>
            <a:ext cx="6385596" cy="657054"/>
          </a:xfrm>
          <a:prstGeom prst="rect">
            <a:avLst/>
          </a:prstGeom>
          <a:noFill/>
        </p:spPr>
        <p:txBody>
          <a:bodyPr wrap="square" lIns="71579" tIns="35790" rIns="71579" bIns="35790" rtlCol="0">
            <a:spAutoFit/>
          </a:bodyPr>
          <a:lstStyle/>
          <a:p>
            <a:pPr algn="ctr"/>
            <a:r>
              <a:rPr lang="tr-TR" sz="19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2022 </a:t>
            </a:r>
            <a:r>
              <a:rPr lang="tr-TR" sz="19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SINAVLA ÖĞRENCİ ALAN ORTAÖĞRETİM KURUMLARINA İLİŞİKİN MERKEZİ SINAV (LGS)</a:t>
            </a:r>
          </a:p>
        </p:txBody>
      </p:sp>
      <p:pic>
        <p:nvPicPr>
          <p:cNvPr id="43" name="Resim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83" y="-160010"/>
            <a:ext cx="1477049" cy="117574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57" t="17793" r="43777" b="39536"/>
          <a:stretch/>
        </p:blipFill>
        <p:spPr bwMode="auto">
          <a:xfrm>
            <a:off x="-6975" y="1200150"/>
            <a:ext cx="4828595" cy="3003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12" t="58104" r="45130" b="9407"/>
          <a:stretch/>
        </p:blipFill>
        <p:spPr bwMode="auto">
          <a:xfrm>
            <a:off x="4821620" y="1200150"/>
            <a:ext cx="4314361" cy="2839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598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42103" y="272395"/>
            <a:ext cx="6677507" cy="2489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758127" y="561521"/>
            <a:ext cx="3878271" cy="346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320" y="933610"/>
            <a:ext cx="3821758" cy="4127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object 66"/>
          <p:cNvSpPr/>
          <p:nvPr/>
        </p:nvSpPr>
        <p:spPr>
          <a:xfrm>
            <a:off x="26064" y="2040120"/>
            <a:ext cx="9143131" cy="22847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809143" y="419863"/>
            <a:ext cx="6680116" cy="2468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809143" y="777478"/>
            <a:ext cx="3878271" cy="3464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 txBox="1"/>
          <p:nvPr/>
        </p:nvSpPr>
        <p:spPr>
          <a:xfrm>
            <a:off x="336656" y="1125033"/>
            <a:ext cx="8601007" cy="3961317"/>
          </a:xfrm>
          <a:prstGeom prst="rect">
            <a:avLst/>
          </a:prstGeom>
        </p:spPr>
        <p:txBody>
          <a:bodyPr vert="horz" wrap="square" lIns="0" tIns="67603" rIns="0" bIns="0" rtlCol="0">
            <a:spAutoFit/>
          </a:bodyPr>
          <a:lstStyle/>
          <a:p>
            <a:pPr marL="274387" marR="3977" indent="-264445" algn="just">
              <a:lnSpc>
                <a:spcPct val="150000"/>
              </a:lnSpc>
              <a:spcBef>
                <a:spcPts val="532"/>
              </a:spcBef>
              <a:buClr>
                <a:srgbClr val="FF378B"/>
              </a:buClr>
              <a:buSzPct val="79591"/>
              <a:buFont typeface="Wingdings 2"/>
              <a:buChar char=""/>
              <a:tabLst>
                <a:tab pos="274884" algn="l"/>
              </a:tabLst>
            </a:pPr>
            <a:r>
              <a:rPr sz="1900" spc="4" dirty="0">
                <a:latin typeface="+mj-lt"/>
                <a:cs typeface="Century Gothic"/>
              </a:rPr>
              <a:t>Sınav </a:t>
            </a:r>
            <a:r>
              <a:rPr sz="1900" dirty="0">
                <a:latin typeface="+mj-lt"/>
                <a:cs typeface="Century Gothic"/>
              </a:rPr>
              <a:t>anında yanında </a:t>
            </a:r>
            <a:r>
              <a:rPr sz="1900" spc="4" dirty="0">
                <a:latin typeface="+mj-lt"/>
                <a:cs typeface="Century Gothic"/>
              </a:rPr>
              <a:t>(kullanımı </a:t>
            </a:r>
            <a:r>
              <a:rPr sz="1900" spc="-4" dirty="0">
                <a:latin typeface="+mj-lt"/>
                <a:cs typeface="Century Gothic"/>
              </a:rPr>
              <a:t>doktor </a:t>
            </a:r>
            <a:r>
              <a:rPr sz="1900" dirty="0">
                <a:latin typeface="+mj-lt"/>
                <a:cs typeface="Century Gothic"/>
              </a:rPr>
              <a:t>raporu </a:t>
            </a:r>
            <a:r>
              <a:rPr sz="1900" spc="4" dirty="0">
                <a:latin typeface="+mj-lt"/>
                <a:cs typeface="Century Gothic"/>
              </a:rPr>
              <a:t>ile </a:t>
            </a:r>
            <a:r>
              <a:rPr sz="1900" dirty="0">
                <a:latin typeface="+mj-lt"/>
                <a:cs typeface="Century Gothic"/>
              </a:rPr>
              <a:t>belirlenen  hasta veya </a:t>
            </a:r>
            <a:r>
              <a:rPr sz="1900" spc="4" dirty="0">
                <a:latin typeface="+mj-lt"/>
                <a:cs typeface="Century Gothic"/>
              </a:rPr>
              <a:t>engellilere </a:t>
            </a:r>
            <a:r>
              <a:rPr sz="1900" spc="-4" dirty="0">
                <a:latin typeface="+mj-lt"/>
                <a:cs typeface="Century Gothic"/>
              </a:rPr>
              <a:t>ait </a:t>
            </a:r>
            <a:r>
              <a:rPr sz="1900" dirty="0">
                <a:latin typeface="+mj-lt"/>
                <a:cs typeface="Century Gothic"/>
              </a:rPr>
              <a:t>cihazlar </a:t>
            </a:r>
            <a:r>
              <a:rPr sz="1900" spc="-4" dirty="0">
                <a:latin typeface="+mj-lt"/>
                <a:cs typeface="Century Gothic"/>
              </a:rPr>
              <a:t>hariç) </a:t>
            </a:r>
            <a:r>
              <a:rPr sz="1900" dirty="0">
                <a:latin typeface="+mj-lt"/>
                <a:cs typeface="Century Gothic"/>
              </a:rPr>
              <a:t>çanta, </a:t>
            </a:r>
            <a:r>
              <a:rPr sz="1900" spc="-4" dirty="0">
                <a:latin typeface="+mj-lt"/>
                <a:cs typeface="Century Gothic"/>
              </a:rPr>
              <a:t>cep  </a:t>
            </a:r>
            <a:r>
              <a:rPr sz="1900" dirty="0">
                <a:latin typeface="+mj-lt"/>
                <a:cs typeface="Century Gothic"/>
              </a:rPr>
              <a:t>telefonu, telsiz, radyo, saat, bilgisayar, </a:t>
            </a:r>
            <a:r>
              <a:rPr sz="1900" spc="-4" dirty="0">
                <a:latin typeface="+mj-lt"/>
                <a:cs typeface="Century Gothic"/>
              </a:rPr>
              <a:t>kamera </a:t>
            </a:r>
            <a:r>
              <a:rPr sz="1900" dirty="0">
                <a:latin typeface="+mj-lt"/>
                <a:cs typeface="Century Gothic"/>
              </a:rPr>
              <a:t>ve </a:t>
            </a:r>
            <a:r>
              <a:rPr sz="1900" spc="-4" dirty="0">
                <a:latin typeface="+mj-lt"/>
                <a:cs typeface="Century Gothic"/>
              </a:rPr>
              <a:t>benzeri  </a:t>
            </a:r>
            <a:r>
              <a:rPr sz="1900" dirty="0">
                <a:latin typeface="+mj-lt"/>
                <a:cs typeface="Century Gothic"/>
              </a:rPr>
              <a:t>iletişim </a:t>
            </a:r>
            <a:r>
              <a:rPr sz="1900" spc="4" dirty="0">
                <a:latin typeface="+mj-lt"/>
                <a:cs typeface="Century Gothic"/>
              </a:rPr>
              <a:t>araçları ile </a:t>
            </a:r>
            <a:r>
              <a:rPr sz="1900" dirty="0">
                <a:latin typeface="+mj-lt"/>
                <a:cs typeface="Century Gothic"/>
              </a:rPr>
              <a:t>depolama </a:t>
            </a:r>
            <a:r>
              <a:rPr sz="1900" spc="4" dirty="0">
                <a:latin typeface="+mj-lt"/>
                <a:cs typeface="Century Gothic"/>
              </a:rPr>
              <a:t>kayıt </a:t>
            </a:r>
            <a:r>
              <a:rPr sz="1900" dirty="0">
                <a:latin typeface="+mj-lt"/>
                <a:cs typeface="Century Gothic"/>
              </a:rPr>
              <a:t>ve veri aktarma</a:t>
            </a:r>
            <a:r>
              <a:rPr sz="1900" spc="-117" dirty="0">
                <a:latin typeface="+mj-lt"/>
                <a:cs typeface="Century Gothic"/>
              </a:rPr>
              <a:t> </a:t>
            </a:r>
            <a:r>
              <a:rPr sz="1900" spc="4" dirty="0">
                <a:latin typeface="+mj-lt"/>
                <a:cs typeface="Century Gothic"/>
              </a:rPr>
              <a:t>cihazları,  </a:t>
            </a:r>
            <a:r>
              <a:rPr sz="1900" dirty="0">
                <a:latin typeface="+mj-lt"/>
                <a:cs typeface="Century Gothic"/>
              </a:rPr>
              <a:t>kablosuz iletişim </a:t>
            </a:r>
            <a:r>
              <a:rPr sz="1900" spc="4" dirty="0">
                <a:latin typeface="+mj-lt"/>
                <a:cs typeface="Century Gothic"/>
              </a:rPr>
              <a:t>sağlayan </a:t>
            </a:r>
            <a:r>
              <a:rPr sz="1900" dirty="0">
                <a:latin typeface="+mj-lt"/>
                <a:cs typeface="Century Gothic"/>
              </a:rPr>
              <a:t>cihazlar ve </a:t>
            </a:r>
            <a:r>
              <a:rPr sz="1900" spc="4" dirty="0">
                <a:latin typeface="+mj-lt"/>
                <a:cs typeface="Century Gothic"/>
              </a:rPr>
              <a:t>kulaklık, </a:t>
            </a:r>
            <a:r>
              <a:rPr sz="1900" dirty="0">
                <a:latin typeface="+mj-lt"/>
                <a:cs typeface="Century Gothic"/>
              </a:rPr>
              <a:t>kolye, </a:t>
            </a:r>
            <a:r>
              <a:rPr sz="1900" spc="-4" dirty="0">
                <a:latin typeface="+mj-lt"/>
                <a:cs typeface="Century Gothic"/>
              </a:rPr>
              <a:t>küpe,  bilezik, yüzük, </a:t>
            </a:r>
            <a:r>
              <a:rPr sz="1900" dirty="0">
                <a:latin typeface="+mj-lt"/>
                <a:cs typeface="Century Gothic"/>
              </a:rPr>
              <a:t>broş ve </a:t>
            </a:r>
            <a:r>
              <a:rPr sz="1900" spc="-4" dirty="0">
                <a:latin typeface="+mj-lt"/>
                <a:cs typeface="Century Gothic"/>
              </a:rPr>
              <a:t>benzeri </a:t>
            </a:r>
            <a:r>
              <a:rPr sz="1900" spc="4" dirty="0">
                <a:latin typeface="+mj-lt"/>
                <a:cs typeface="Century Gothic"/>
              </a:rPr>
              <a:t>eşyalar ile </a:t>
            </a:r>
            <a:r>
              <a:rPr sz="1900" spc="-4" dirty="0">
                <a:latin typeface="+mj-lt"/>
                <a:cs typeface="Century Gothic"/>
              </a:rPr>
              <a:t>her </a:t>
            </a:r>
            <a:r>
              <a:rPr sz="1900" spc="4" dirty="0">
                <a:latin typeface="+mj-lt"/>
                <a:cs typeface="Century Gothic"/>
              </a:rPr>
              <a:t>türlü </a:t>
            </a:r>
            <a:r>
              <a:rPr sz="1900" dirty="0">
                <a:latin typeface="+mj-lt"/>
                <a:cs typeface="Century Gothic"/>
              </a:rPr>
              <a:t>elektronik  ve/veya </a:t>
            </a:r>
            <a:r>
              <a:rPr sz="1900" spc="-4" dirty="0">
                <a:latin typeface="+mj-lt"/>
                <a:cs typeface="Century Gothic"/>
              </a:rPr>
              <a:t>mekanik </a:t>
            </a:r>
            <a:r>
              <a:rPr sz="1900" dirty="0">
                <a:latin typeface="+mj-lt"/>
                <a:cs typeface="Century Gothic"/>
              </a:rPr>
              <a:t>cihazlar, databank sözlük, </a:t>
            </a:r>
            <a:r>
              <a:rPr sz="1900" spc="-4" dirty="0">
                <a:latin typeface="+mj-lt"/>
                <a:cs typeface="Century Gothic"/>
              </a:rPr>
              <a:t>hesap  makinesi, </a:t>
            </a:r>
            <a:r>
              <a:rPr sz="1900" spc="4" dirty="0">
                <a:latin typeface="+mj-lt"/>
                <a:cs typeface="Century Gothic"/>
              </a:rPr>
              <a:t>kâğıt, </a:t>
            </a:r>
            <a:r>
              <a:rPr sz="1900" spc="-4" dirty="0">
                <a:latin typeface="+mj-lt"/>
                <a:cs typeface="Century Gothic"/>
              </a:rPr>
              <a:t>kitap, defter, not </a:t>
            </a:r>
            <a:r>
              <a:rPr sz="1900" dirty="0">
                <a:latin typeface="+mj-lt"/>
                <a:cs typeface="Century Gothic"/>
              </a:rPr>
              <a:t>vb. dokümanlar, pergel,  </a:t>
            </a:r>
            <a:r>
              <a:rPr sz="1900" spc="4" dirty="0">
                <a:latin typeface="+mj-lt"/>
                <a:cs typeface="Century Gothic"/>
              </a:rPr>
              <a:t>açıölçer, </a:t>
            </a:r>
            <a:r>
              <a:rPr sz="1900" spc="-4" dirty="0">
                <a:latin typeface="+mj-lt"/>
                <a:cs typeface="Century Gothic"/>
              </a:rPr>
              <a:t>cetvel </a:t>
            </a:r>
            <a:r>
              <a:rPr sz="1900" dirty="0">
                <a:latin typeface="+mj-lt"/>
                <a:cs typeface="Century Gothic"/>
              </a:rPr>
              <a:t>vb. </a:t>
            </a:r>
            <a:r>
              <a:rPr sz="1900" spc="4" dirty="0">
                <a:latin typeface="+mj-lt"/>
                <a:cs typeface="Century Gothic"/>
              </a:rPr>
              <a:t>araçlardan </a:t>
            </a:r>
            <a:r>
              <a:rPr sz="1900" spc="-4" dirty="0">
                <a:latin typeface="+mj-lt"/>
                <a:cs typeface="Century Gothic"/>
              </a:rPr>
              <a:t>herhangi birini  </a:t>
            </a:r>
            <a:r>
              <a:rPr sz="1900" spc="4" dirty="0">
                <a:latin typeface="+mj-lt"/>
                <a:cs typeface="Century Gothic"/>
              </a:rPr>
              <a:t>bulunduranların sınavı, sınav </a:t>
            </a:r>
            <a:r>
              <a:rPr sz="1900" dirty="0">
                <a:latin typeface="+mj-lt"/>
                <a:cs typeface="Century Gothic"/>
              </a:rPr>
              <a:t>kurallarını ihlal ettiği </a:t>
            </a:r>
            <a:r>
              <a:rPr sz="1900" spc="-8" dirty="0">
                <a:latin typeface="+mj-lt"/>
                <a:cs typeface="Century Gothic"/>
              </a:rPr>
              <a:t>için  </a:t>
            </a:r>
            <a:r>
              <a:rPr sz="1900" spc="4" dirty="0">
                <a:latin typeface="+mj-lt"/>
                <a:cs typeface="Century Gothic"/>
              </a:rPr>
              <a:t>tutanakla </a:t>
            </a:r>
            <a:r>
              <a:rPr sz="1900" spc="-4" dirty="0">
                <a:latin typeface="+mj-lt"/>
                <a:cs typeface="Century Gothic"/>
              </a:rPr>
              <a:t>geçersiz </a:t>
            </a:r>
            <a:r>
              <a:rPr sz="1900" dirty="0">
                <a:latin typeface="+mj-lt"/>
                <a:cs typeface="Century Gothic"/>
              </a:rPr>
              <a:t>sayılacaktır. </a:t>
            </a:r>
          </a:p>
        </p:txBody>
      </p:sp>
      <p:pic>
        <p:nvPicPr>
          <p:cNvPr id="70" name="Resim 6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56" y="-128011"/>
            <a:ext cx="1732147" cy="13788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xfrm>
            <a:off x="152400" y="895350"/>
            <a:ext cx="8839200" cy="4344962"/>
          </a:xfrm>
          <a:prstGeom prst="rect">
            <a:avLst/>
          </a:prstGeom>
        </p:spPr>
        <p:txBody>
          <a:bodyPr vert="horz" wrap="square" lIns="0" tIns="61141" rIns="0" bIns="0" rtlCol="0">
            <a:spAutoFit/>
          </a:bodyPr>
          <a:lstStyle/>
          <a:p>
            <a:pPr marL="532371" marR="3977" algn="just">
              <a:lnSpc>
                <a:spcPct val="150000"/>
              </a:lnSpc>
              <a:spcBef>
                <a:spcPts val="481"/>
              </a:spcBef>
              <a:buFont typeface="Wingdings" panose="05000000000000000000" pitchFamily="2" charset="2"/>
              <a:buChar char="ü"/>
            </a:pPr>
            <a:r>
              <a:rPr lang="es-ES" sz="1800" dirty="0">
                <a:latin typeface="+mj-lt"/>
              </a:rPr>
              <a:t>Sınava girmeyen öğrencilerin, salon öğrenci yoklama listesinde</a:t>
            </a:r>
            <a:r>
              <a:rPr lang="tr-TR" sz="1800" dirty="0">
                <a:latin typeface="+mj-lt"/>
              </a:rPr>
              <a:t> </a:t>
            </a:r>
            <a:r>
              <a:rPr sz="1800" dirty="0" err="1">
                <a:latin typeface="+mj-lt"/>
              </a:rPr>
              <a:t>isimlerinin</a:t>
            </a:r>
            <a:r>
              <a:rPr sz="1800" dirty="0">
                <a:latin typeface="+mj-lt"/>
              </a:rPr>
              <a:t> </a:t>
            </a:r>
            <a:r>
              <a:rPr sz="1800" dirty="0" err="1">
                <a:latin typeface="+mj-lt"/>
              </a:rPr>
              <a:t>karşısına</a:t>
            </a:r>
            <a:r>
              <a:rPr sz="1800" dirty="0">
                <a:latin typeface="+mj-lt"/>
              </a:rPr>
              <a:t> </a:t>
            </a:r>
            <a:r>
              <a:rPr lang="tr-TR" sz="1800" b="1" dirty="0">
                <a:latin typeface="+mj-lt"/>
              </a:rPr>
              <a:t>SİLİNMEYEN KALEMLE </a:t>
            </a:r>
            <a:r>
              <a:rPr sz="1800" dirty="0">
                <a:latin typeface="+mj-lt"/>
              </a:rPr>
              <a:t>“</a:t>
            </a:r>
            <a:r>
              <a:rPr sz="1800" dirty="0">
                <a:solidFill>
                  <a:srgbClr val="FF0000"/>
                </a:solidFill>
                <a:latin typeface="+mj-lt"/>
              </a:rPr>
              <a:t>GİRMEDİ</a:t>
            </a:r>
            <a:r>
              <a:rPr sz="1800" dirty="0">
                <a:latin typeface="+mj-lt"/>
              </a:rPr>
              <a:t>” yazar ve cevap  kâğıdındaki “</a:t>
            </a:r>
            <a:r>
              <a:rPr sz="1800" dirty="0">
                <a:solidFill>
                  <a:srgbClr val="FF0000"/>
                </a:solidFill>
                <a:latin typeface="+mj-lt"/>
              </a:rPr>
              <a:t>SINAVA GİRMEDİ</a:t>
            </a:r>
            <a:r>
              <a:rPr sz="1800" dirty="0">
                <a:latin typeface="+mj-lt"/>
              </a:rPr>
              <a:t>” </a:t>
            </a:r>
            <a:r>
              <a:rPr sz="1800" dirty="0" err="1">
                <a:latin typeface="+mj-lt"/>
              </a:rPr>
              <a:t>kutucuğunu</a:t>
            </a:r>
            <a:r>
              <a:rPr sz="1800" dirty="0">
                <a:latin typeface="+mj-lt"/>
              </a:rPr>
              <a:t> </a:t>
            </a:r>
            <a:r>
              <a:rPr lang="tr-TR" sz="1800" b="1" dirty="0">
                <a:latin typeface="+mj-lt"/>
              </a:rPr>
              <a:t>KURŞUN KALEMLE </a:t>
            </a:r>
            <a:r>
              <a:rPr sz="1800" u="sng" dirty="0" err="1">
                <a:latin typeface="+mj-lt"/>
              </a:rPr>
              <a:t>kodlar</a:t>
            </a:r>
            <a:r>
              <a:rPr sz="1800" u="sng" dirty="0">
                <a:latin typeface="+mj-lt"/>
              </a:rPr>
              <a:t>.</a:t>
            </a:r>
            <a:endParaRPr lang="tr-TR" sz="1800" u="sng" dirty="0">
              <a:latin typeface="+mj-lt"/>
            </a:endParaRPr>
          </a:p>
          <a:p>
            <a:pPr marL="532371" marR="3977" algn="just">
              <a:lnSpc>
                <a:spcPct val="150000"/>
              </a:lnSpc>
              <a:spcBef>
                <a:spcPts val="481"/>
              </a:spcBef>
              <a:buFont typeface="Wingdings" panose="05000000000000000000" pitchFamily="2" charset="2"/>
              <a:buChar char="ü"/>
            </a:pPr>
            <a:r>
              <a:rPr sz="1800" dirty="0" err="1">
                <a:latin typeface="+mj-lt"/>
              </a:rPr>
              <a:t>Cevap</a:t>
            </a:r>
            <a:r>
              <a:rPr sz="1800" dirty="0">
                <a:latin typeface="+mj-lt"/>
              </a:rPr>
              <a:t> kâğıdında öğrencinin imzasının olup olmadığını ve  cevaplarını kodladığını </a:t>
            </a:r>
            <a:r>
              <a:rPr sz="1800" dirty="0" err="1">
                <a:latin typeface="+mj-lt"/>
              </a:rPr>
              <a:t>kontrol</a:t>
            </a:r>
            <a:r>
              <a:rPr sz="1800" dirty="0">
                <a:latin typeface="+mj-lt"/>
              </a:rPr>
              <a:t> </a:t>
            </a:r>
            <a:r>
              <a:rPr sz="1800" dirty="0" err="1">
                <a:latin typeface="+mj-lt"/>
              </a:rPr>
              <a:t>eder</a:t>
            </a:r>
            <a:r>
              <a:rPr sz="1800" dirty="0">
                <a:latin typeface="+mj-lt"/>
              </a:rPr>
              <a:t>.</a:t>
            </a:r>
            <a:endParaRPr lang="tr-TR" sz="1800" dirty="0">
              <a:latin typeface="+mj-lt"/>
            </a:endParaRPr>
          </a:p>
          <a:p>
            <a:pPr marL="532371" marR="3977" algn="just">
              <a:lnSpc>
                <a:spcPct val="150000"/>
              </a:lnSpc>
              <a:spcBef>
                <a:spcPts val="481"/>
              </a:spcBef>
              <a:buFont typeface="Wingdings" panose="05000000000000000000" pitchFamily="2" charset="2"/>
              <a:buChar char="ü"/>
            </a:pPr>
            <a:r>
              <a:rPr sz="1800" spc="4" dirty="0" err="1">
                <a:latin typeface="+mj-lt"/>
              </a:rPr>
              <a:t>Sınav</a:t>
            </a:r>
            <a:r>
              <a:rPr sz="1800" spc="4" dirty="0">
                <a:latin typeface="+mj-lt"/>
              </a:rPr>
              <a:t> sırasında </a:t>
            </a:r>
            <a:r>
              <a:rPr sz="1800" dirty="0">
                <a:latin typeface="+mj-lt"/>
              </a:rPr>
              <a:t>öğrencilerin </a:t>
            </a:r>
            <a:r>
              <a:rPr sz="1800" spc="8" dirty="0">
                <a:latin typeface="+mj-lt"/>
              </a:rPr>
              <a:t>sağlık </a:t>
            </a:r>
            <a:r>
              <a:rPr sz="1800" spc="-4" dirty="0">
                <a:latin typeface="+mj-lt"/>
              </a:rPr>
              <a:t>sebebi </a:t>
            </a:r>
            <a:r>
              <a:rPr sz="1800" spc="4" dirty="0">
                <a:latin typeface="+mj-lt"/>
              </a:rPr>
              <a:t>dışında dışarı  çıkmasına </a:t>
            </a:r>
            <a:r>
              <a:rPr sz="1800" spc="-8" dirty="0">
                <a:latin typeface="+mj-lt"/>
              </a:rPr>
              <a:t>izin </a:t>
            </a:r>
            <a:r>
              <a:rPr sz="1800" spc="-4" dirty="0">
                <a:latin typeface="+mj-lt"/>
              </a:rPr>
              <a:t>vermez, </a:t>
            </a:r>
            <a:r>
              <a:rPr sz="1800" dirty="0">
                <a:latin typeface="+mj-lt"/>
              </a:rPr>
              <a:t>zorunlu durumlarda </a:t>
            </a:r>
            <a:r>
              <a:rPr sz="1800" spc="-4" dirty="0">
                <a:latin typeface="+mj-lt"/>
              </a:rPr>
              <a:t>öğrenciye  koridorda </a:t>
            </a:r>
            <a:r>
              <a:rPr sz="1800" spc="4" dirty="0">
                <a:latin typeface="+mj-lt"/>
              </a:rPr>
              <a:t>görevli </a:t>
            </a:r>
            <a:r>
              <a:rPr sz="1800" spc="-4" dirty="0">
                <a:latin typeface="+mj-lt"/>
              </a:rPr>
              <a:t>yedek gözetmen </a:t>
            </a:r>
            <a:r>
              <a:rPr sz="1800" dirty="0">
                <a:latin typeface="+mj-lt"/>
              </a:rPr>
              <a:t>eşlik </a:t>
            </a:r>
            <a:r>
              <a:rPr sz="1800" spc="-4" dirty="0">
                <a:latin typeface="+mj-lt"/>
              </a:rPr>
              <a:t>eder. </a:t>
            </a:r>
            <a:r>
              <a:rPr sz="1800" dirty="0">
                <a:latin typeface="+mj-lt"/>
              </a:rPr>
              <a:t>Bu durumda  </a:t>
            </a:r>
            <a:r>
              <a:rPr sz="1800" spc="-4" dirty="0">
                <a:latin typeface="+mj-lt"/>
              </a:rPr>
              <a:t>öğrenciye ek </a:t>
            </a:r>
            <a:r>
              <a:rPr sz="1800" dirty="0">
                <a:latin typeface="+mj-lt"/>
              </a:rPr>
              <a:t>süre tanımaz. </a:t>
            </a:r>
            <a:r>
              <a:rPr sz="1800" spc="4" dirty="0">
                <a:latin typeface="+mj-lt"/>
              </a:rPr>
              <a:t>Yanında </a:t>
            </a:r>
            <a:r>
              <a:rPr sz="1800" spc="-4" dirty="0">
                <a:latin typeface="+mj-lt"/>
              </a:rPr>
              <a:t>yedek gözetmen  </a:t>
            </a:r>
            <a:r>
              <a:rPr sz="1800" spc="4" dirty="0">
                <a:latin typeface="+mj-lt"/>
              </a:rPr>
              <a:t>olmadan </a:t>
            </a:r>
            <a:r>
              <a:rPr sz="1800" dirty="0">
                <a:latin typeface="+mj-lt"/>
              </a:rPr>
              <a:t>salondan </a:t>
            </a:r>
            <a:r>
              <a:rPr sz="1800" spc="4" dirty="0">
                <a:latin typeface="+mj-lt"/>
              </a:rPr>
              <a:t>çıkan </a:t>
            </a:r>
            <a:r>
              <a:rPr sz="1800" dirty="0">
                <a:latin typeface="+mj-lt"/>
              </a:rPr>
              <a:t>öğrencileri tekrar </a:t>
            </a:r>
            <a:r>
              <a:rPr sz="1800" spc="4" dirty="0">
                <a:latin typeface="+mj-lt"/>
              </a:rPr>
              <a:t>sınava almaz,  </a:t>
            </a:r>
            <a:r>
              <a:rPr sz="1800" dirty="0">
                <a:latin typeface="+mj-lt"/>
              </a:rPr>
              <a:t>soru kitapçığı ve </a:t>
            </a:r>
            <a:r>
              <a:rPr sz="1800" spc="-4" dirty="0">
                <a:latin typeface="+mj-lt"/>
              </a:rPr>
              <a:t>cevap </a:t>
            </a:r>
            <a:r>
              <a:rPr sz="1800" spc="4" dirty="0">
                <a:latin typeface="+mj-lt"/>
              </a:rPr>
              <a:t>kâğıdını </a:t>
            </a:r>
            <a:r>
              <a:rPr sz="1800" spc="-4" dirty="0">
                <a:latin typeface="+mj-lt"/>
              </a:rPr>
              <a:t>beraberinde götürmesine  </a:t>
            </a:r>
            <a:r>
              <a:rPr sz="1800" spc="-8" dirty="0">
                <a:latin typeface="+mj-lt"/>
              </a:rPr>
              <a:t>izin</a:t>
            </a:r>
            <a:r>
              <a:rPr sz="1800" spc="23" dirty="0">
                <a:latin typeface="+mj-lt"/>
              </a:rPr>
              <a:t> </a:t>
            </a:r>
            <a:r>
              <a:rPr sz="1800" spc="-4" dirty="0">
                <a:latin typeface="+mj-lt"/>
              </a:rPr>
              <a:t>vermez.</a:t>
            </a:r>
            <a:endParaRPr sz="1800" dirty="0">
              <a:latin typeface="+mj-lt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56" y="-128011"/>
            <a:ext cx="1732147" cy="13788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object 64"/>
          <p:cNvSpPr/>
          <p:nvPr/>
        </p:nvSpPr>
        <p:spPr>
          <a:xfrm>
            <a:off x="0" y="529391"/>
            <a:ext cx="4597629" cy="20580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0" y="529392"/>
            <a:ext cx="9143131" cy="40871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973454" y="343663"/>
            <a:ext cx="6680116" cy="2468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972191" y="701278"/>
            <a:ext cx="3878271" cy="3464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 txBox="1"/>
          <p:nvPr/>
        </p:nvSpPr>
        <p:spPr>
          <a:xfrm>
            <a:off x="662452" y="1003557"/>
            <a:ext cx="8206445" cy="4059363"/>
          </a:xfrm>
          <a:prstGeom prst="rect">
            <a:avLst/>
          </a:prstGeom>
        </p:spPr>
        <p:txBody>
          <a:bodyPr vert="horz" wrap="square" lIns="0" tIns="9444" rIns="0" bIns="0" rtlCol="0">
            <a:spAutoFit/>
          </a:bodyPr>
          <a:lstStyle/>
          <a:p>
            <a:pPr marL="205293" marR="3977" indent="-195849" algn="just">
              <a:lnSpc>
                <a:spcPct val="150000"/>
              </a:lnSpc>
              <a:spcBef>
                <a:spcPts val="74"/>
              </a:spcBef>
            </a:pPr>
            <a:r>
              <a:rPr sz="1900" dirty="0">
                <a:cs typeface="Verdana"/>
              </a:rPr>
              <a:t>› </a:t>
            </a:r>
            <a:r>
              <a:rPr sz="1900" spc="12" dirty="0">
                <a:cs typeface="Century Gothic"/>
              </a:rPr>
              <a:t>Kopya çekmeye teşebbüs eden öğrenciyi uyarır, kopya  çektiği </a:t>
            </a:r>
            <a:r>
              <a:rPr sz="1900" spc="16" dirty="0">
                <a:cs typeface="Century Gothic"/>
              </a:rPr>
              <a:t>belirlenen </a:t>
            </a:r>
            <a:r>
              <a:rPr sz="1900" spc="12" dirty="0">
                <a:cs typeface="Century Gothic"/>
              </a:rPr>
              <a:t>öğrenciyle ilgili </a:t>
            </a:r>
            <a:r>
              <a:rPr sz="1900" spc="8" dirty="0">
                <a:cs typeface="Century Gothic"/>
              </a:rPr>
              <a:t>tutanak </a:t>
            </a:r>
            <a:r>
              <a:rPr sz="1900" spc="12" dirty="0">
                <a:cs typeface="Century Gothic"/>
              </a:rPr>
              <a:t>düzenler. </a:t>
            </a:r>
            <a:r>
              <a:rPr sz="1900" spc="16" dirty="0">
                <a:cs typeface="Century Gothic"/>
              </a:rPr>
              <a:t>Bu  </a:t>
            </a:r>
            <a:r>
              <a:rPr sz="1900" spc="8" dirty="0">
                <a:cs typeface="Century Gothic"/>
              </a:rPr>
              <a:t>tutanağı </a:t>
            </a:r>
            <a:r>
              <a:rPr sz="1900" spc="12" dirty="0">
                <a:cs typeface="Century Gothic"/>
              </a:rPr>
              <a:t>sınav </a:t>
            </a:r>
            <a:r>
              <a:rPr sz="1900" spc="16" dirty="0">
                <a:cs typeface="Century Gothic"/>
              </a:rPr>
              <a:t>güvenlik </a:t>
            </a:r>
            <a:r>
              <a:rPr sz="1900" spc="8" dirty="0">
                <a:cs typeface="Century Gothic"/>
              </a:rPr>
              <a:t>poşetine koyar. </a:t>
            </a:r>
            <a:r>
              <a:rPr sz="1900" spc="16" dirty="0">
                <a:cs typeface="Century Gothic"/>
              </a:rPr>
              <a:t>Bu </a:t>
            </a:r>
            <a:r>
              <a:rPr sz="1900" spc="12" dirty="0">
                <a:cs typeface="Century Gothic"/>
              </a:rPr>
              <a:t>durumda olan  öğrencilerin sınava </a:t>
            </a:r>
            <a:r>
              <a:rPr sz="1900" spc="16" dirty="0">
                <a:cs typeface="Century Gothic"/>
              </a:rPr>
              <a:t>devam </a:t>
            </a:r>
            <a:r>
              <a:rPr sz="1900" spc="12" dirty="0">
                <a:cs typeface="Century Gothic"/>
              </a:rPr>
              <a:t>etmelerine </a:t>
            </a:r>
            <a:r>
              <a:rPr sz="1900" spc="16" dirty="0">
                <a:cs typeface="Century Gothic"/>
              </a:rPr>
              <a:t>ve sınavın ilk </a:t>
            </a:r>
            <a:r>
              <a:rPr sz="1900" spc="12" dirty="0">
                <a:cs typeface="Century Gothic"/>
              </a:rPr>
              <a:t>30</a:t>
            </a:r>
            <a:r>
              <a:rPr sz="1900" spc="-254" dirty="0">
                <a:cs typeface="Century Gothic"/>
              </a:rPr>
              <a:t> </a:t>
            </a:r>
            <a:r>
              <a:rPr sz="1900" spc="12" dirty="0">
                <a:cs typeface="Century Gothic"/>
              </a:rPr>
              <a:t>dakikası  tamamlanmadan sınav </a:t>
            </a:r>
            <a:r>
              <a:rPr sz="1900" spc="16" dirty="0">
                <a:cs typeface="Century Gothic"/>
              </a:rPr>
              <a:t>binasından </a:t>
            </a:r>
            <a:r>
              <a:rPr sz="1900" spc="12" dirty="0">
                <a:cs typeface="Century Gothic"/>
              </a:rPr>
              <a:t>ayrılmalarına izin</a:t>
            </a:r>
            <a:r>
              <a:rPr sz="1900" spc="-160" dirty="0">
                <a:cs typeface="Century Gothic"/>
              </a:rPr>
              <a:t> </a:t>
            </a:r>
            <a:r>
              <a:rPr sz="1900" spc="12" dirty="0">
                <a:cs typeface="Century Gothic"/>
              </a:rPr>
              <a:t>verilmez.</a:t>
            </a:r>
            <a:endParaRPr sz="1900" dirty="0">
              <a:cs typeface="Century Gothic"/>
            </a:endParaRPr>
          </a:p>
          <a:p>
            <a:pPr marL="205293" marR="196843" indent="-195849" algn="just">
              <a:lnSpc>
                <a:spcPct val="150000"/>
              </a:lnSpc>
              <a:spcBef>
                <a:spcPts val="431"/>
              </a:spcBef>
            </a:pPr>
            <a:r>
              <a:rPr sz="1900" dirty="0">
                <a:cs typeface="Verdana"/>
              </a:rPr>
              <a:t>› </a:t>
            </a:r>
            <a:r>
              <a:rPr sz="1900" spc="12" dirty="0">
                <a:cs typeface="Century Gothic"/>
              </a:rPr>
              <a:t>Sınav </a:t>
            </a:r>
            <a:r>
              <a:rPr sz="1900" spc="16" dirty="0">
                <a:cs typeface="Century Gothic"/>
              </a:rPr>
              <a:t>bitimine </a:t>
            </a:r>
            <a:r>
              <a:rPr sz="1900" spc="12" dirty="0">
                <a:cs typeface="Century Gothic"/>
              </a:rPr>
              <a:t>15 </a:t>
            </a:r>
            <a:r>
              <a:rPr sz="1900" spc="16" dirty="0">
                <a:cs typeface="Century Gothic"/>
              </a:rPr>
              <a:t>dakika kala ve </a:t>
            </a:r>
            <a:r>
              <a:rPr sz="1900" spc="12" dirty="0">
                <a:cs typeface="Century Gothic"/>
              </a:rPr>
              <a:t>5 </a:t>
            </a:r>
            <a:r>
              <a:rPr sz="1900" spc="16" dirty="0" err="1">
                <a:cs typeface="Century Gothic"/>
              </a:rPr>
              <a:t>dakika</a:t>
            </a:r>
            <a:r>
              <a:rPr sz="1900" spc="16" dirty="0">
                <a:cs typeface="Century Gothic"/>
              </a:rPr>
              <a:t> </a:t>
            </a:r>
            <a:r>
              <a:rPr lang="tr-TR" sz="1900" spc="16" dirty="0">
                <a:cs typeface="Century Gothic"/>
              </a:rPr>
              <a:t>kala </a:t>
            </a:r>
            <a:r>
              <a:rPr sz="1900" spc="12" dirty="0" err="1">
                <a:cs typeface="Century Gothic"/>
              </a:rPr>
              <a:t>öğrencileri</a:t>
            </a:r>
            <a:r>
              <a:rPr sz="1900" spc="12" dirty="0">
                <a:cs typeface="Century Gothic"/>
              </a:rPr>
              <a:t> </a:t>
            </a:r>
            <a:r>
              <a:rPr sz="1900" spc="8" dirty="0">
                <a:cs typeface="Century Gothic"/>
              </a:rPr>
              <a:t>"15  </a:t>
            </a:r>
            <a:r>
              <a:rPr sz="1900" spc="12" dirty="0">
                <a:cs typeface="Century Gothic"/>
              </a:rPr>
              <a:t>DAKİKANIZ KALDI" </a:t>
            </a:r>
            <a:r>
              <a:rPr sz="1900" spc="4" dirty="0">
                <a:cs typeface="Century Gothic"/>
              </a:rPr>
              <a:t>, </a:t>
            </a:r>
            <a:r>
              <a:rPr sz="1900" spc="12" dirty="0">
                <a:cs typeface="Century Gothic"/>
              </a:rPr>
              <a:t>“5 </a:t>
            </a:r>
            <a:r>
              <a:rPr sz="1900" dirty="0">
                <a:cs typeface="Century Gothic"/>
              </a:rPr>
              <a:t>(BEŞ) </a:t>
            </a:r>
            <a:r>
              <a:rPr sz="1900" spc="12" dirty="0">
                <a:cs typeface="Century Gothic"/>
              </a:rPr>
              <a:t>DAKİKANIZ KALDI” </a:t>
            </a:r>
            <a:r>
              <a:rPr sz="1900" spc="16" dirty="0">
                <a:cs typeface="Century Gothic"/>
              </a:rPr>
              <a:t>şeklinde</a:t>
            </a:r>
            <a:r>
              <a:rPr sz="1900" spc="-82" dirty="0">
                <a:cs typeface="Century Gothic"/>
              </a:rPr>
              <a:t> </a:t>
            </a:r>
            <a:r>
              <a:rPr sz="1900" spc="12" dirty="0">
                <a:cs typeface="Century Gothic"/>
              </a:rPr>
              <a:t>uyarır.</a:t>
            </a:r>
            <a:endParaRPr sz="1900" dirty="0">
              <a:cs typeface="Century Gothic"/>
            </a:endParaRPr>
          </a:p>
          <a:p>
            <a:pPr marL="205293" marR="306200" indent="-195849" algn="just">
              <a:lnSpc>
                <a:spcPct val="150000"/>
              </a:lnSpc>
              <a:spcBef>
                <a:spcPts val="415"/>
              </a:spcBef>
            </a:pPr>
            <a:r>
              <a:rPr sz="1900" dirty="0">
                <a:cs typeface="Verdana"/>
              </a:rPr>
              <a:t>› </a:t>
            </a:r>
            <a:r>
              <a:rPr sz="1900" spc="12" dirty="0">
                <a:cs typeface="Century Gothic"/>
              </a:rPr>
              <a:t>Öğrenciye ait cevap kâğıdındaki salon başkanı </a:t>
            </a:r>
            <a:r>
              <a:rPr sz="1900" spc="16" dirty="0">
                <a:cs typeface="Century Gothic"/>
              </a:rPr>
              <a:t>ve  </a:t>
            </a:r>
            <a:r>
              <a:rPr sz="1900" spc="12" dirty="0">
                <a:cs typeface="Century Gothic"/>
              </a:rPr>
              <a:t>gözetmenin </a:t>
            </a:r>
            <a:r>
              <a:rPr sz="1900" spc="8" dirty="0">
                <a:cs typeface="Century Gothic"/>
              </a:rPr>
              <a:t>kontrol </a:t>
            </a:r>
            <a:r>
              <a:rPr sz="1900" spc="12" dirty="0">
                <a:cs typeface="Century Gothic"/>
              </a:rPr>
              <a:t>ettiğine dair </a:t>
            </a:r>
            <a:r>
              <a:rPr sz="1900" spc="16" dirty="0" err="1">
                <a:cs typeface="Century Gothic"/>
              </a:rPr>
              <a:t>bölümü</a:t>
            </a:r>
            <a:r>
              <a:rPr sz="1900" spc="16" dirty="0">
                <a:cs typeface="Century Gothic"/>
              </a:rPr>
              <a:t> </a:t>
            </a:r>
            <a:r>
              <a:rPr lang="tr-TR" sz="1900" b="1" spc="12" dirty="0">
                <a:solidFill>
                  <a:srgbClr val="FF378B"/>
                </a:solidFill>
                <a:cs typeface="Century Gothic"/>
              </a:rPr>
              <a:t>silinmeyen kalemle </a:t>
            </a:r>
            <a:r>
              <a:rPr sz="1900" b="1" spc="12" dirty="0" err="1" smtClean="0">
                <a:solidFill>
                  <a:srgbClr val="FF378B"/>
                </a:solidFill>
                <a:cs typeface="Century Gothic"/>
              </a:rPr>
              <a:t>imzalar</a:t>
            </a:r>
            <a:r>
              <a:rPr sz="1900" b="1" spc="12" dirty="0">
                <a:solidFill>
                  <a:srgbClr val="FF378B"/>
                </a:solidFill>
                <a:cs typeface="Century Gothic"/>
              </a:rPr>
              <a:t>.</a:t>
            </a:r>
            <a:endParaRPr sz="1900" b="1" dirty="0">
              <a:solidFill>
                <a:srgbClr val="FF378B"/>
              </a:solidFill>
              <a:cs typeface="Century Gothic"/>
            </a:endParaRPr>
          </a:p>
        </p:txBody>
      </p:sp>
      <p:pic>
        <p:nvPicPr>
          <p:cNvPr id="71" name="Resim 7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56" y="-128011"/>
            <a:ext cx="1732147" cy="13788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89193" y="2120678"/>
            <a:ext cx="6625380" cy="2489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778386" y="2460927"/>
            <a:ext cx="3878271" cy="346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object 64"/>
          <p:cNvSpPr/>
          <p:nvPr/>
        </p:nvSpPr>
        <p:spPr>
          <a:xfrm>
            <a:off x="0" y="529391"/>
            <a:ext cx="4597629" cy="20580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0" y="312122"/>
            <a:ext cx="9143131" cy="40871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900475" y="312121"/>
            <a:ext cx="4764437" cy="2468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852570" y="312121"/>
            <a:ext cx="1712381" cy="2468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908295" y="650296"/>
            <a:ext cx="3878271" cy="3464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336657" y="1068659"/>
            <a:ext cx="8666166" cy="4059363"/>
          </a:xfrm>
          <a:prstGeom prst="rect">
            <a:avLst/>
          </a:prstGeom>
        </p:spPr>
        <p:txBody>
          <a:bodyPr vert="horz" wrap="square" lIns="0" tIns="9444" rIns="0" bIns="0" rtlCol="0">
            <a:spAutoFit/>
          </a:bodyPr>
          <a:lstStyle/>
          <a:p>
            <a:pPr marL="205293" marR="3977" indent="-195849" algn="just">
              <a:lnSpc>
                <a:spcPct val="150000"/>
              </a:lnSpc>
              <a:spcBef>
                <a:spcPts val="74"/>
              </a:spcBef>
            </a:pPr>
            <a:r>
              <a:rPr sz="1900" dirty="0">
                <a:cs typeface="Verdana"/>
              </a:rPr>
              <a:t>› </a:t>
            </a:r>
            <a:r>
              <a:rPr sz="1900" spc="12" dirty="0">
                <a:cs typeface="Century Gothic"/>
              </a:rPr>
              <a:t>Sınav </a:t>
            </a:r>
            <a:r>
              <a:rPr sz="1900" spc="8" dirty="0">
                <a:cs typeface="Century Gothic"/>
              </a:rPr>
              <a:t>süresi </a:t>
            </a:r>
            <a:r>
              <a:rPr sz="1900" spc="16" dirty="0">
                <a:cs typeface="Century Gothic"/>
              </a:rPr>
              <a:t>bitiminde </a:t>
            </a:r>
            <a:r>
              <a:rPr sz="1900" spc="12" dirty="0">
                <a:cs typeface="Century Gothic"/>
              </a:rPr>
              <a:t>sınavı durdurur. </a:t>
            </a:r>
            <a:r>
              <a:rPr sz="1900" spc="16" dirty="0">
                <a:cs typeface="Century Gothic"/>
              </a:rPr>
              <a:t>Cevap </a:t>
            </a:r>
            <a:r>
              <a:rPr sz="1900" spc="12" dirty="0">
                <a:cs typeface="Century Gothic"/>
              </a:rPr>
              <a:t>kâğıtlarını </a:t>
            </a:r>
            <a:r>
              <a:rPr sz="1900" spc="16" dirty="0">
                <a:cs typeface="Century Gothic"/>
              </a:rPr>
              <a:t>ve </a:t>
            </a:r>
            <a:r>
              <a:rPr sz="1900" spc="8" dirty="0">
                <a:cs typeface="Century Gothic"/>
              </a:rPr>
              <a:t>soru  </a:t>
            </a:r>
            <a:r>
              <a:rPr sz="1900" spc="12" dirty="0">
                <a:cs typeface="Century Gothic"/>
              </a:rPr>
              <a:t>kitapçıklarını öğrencilerden teslim alır, salon </a:t>
            </a:r>
            <a:r>
              <a:rPr sz="1900" spc="8" dirty="0">
                <a:cs typeface="Century Gothic"/>
              </a:rPr>
              <a:t>öğrenci </a:t>
            </a:r>
            <a:r>
              <a:rPr sz="1900" spc="12" dirty="0">
                <a:cs typeface="Century Gothic"/>
              </a:rPr>
              <a:t>yoklama  listesi </a:t>
            </a:r>
            <a:r>
              <a:rPr sz="1900" spc="16" dirty="0">
                <a:cs typeface="Century Gothic"/>
              </a:rPr>
              <a:t>ile </a:t>
            </a:r>
            <a:r>
              <a:rPr sz="1900" spc="12" dirty="0">
                <a:cs typeface="Century Gothic"/>
              </a:rPr>
              <a:t>karşılaştırarak </a:t>
            </a:r>
            <a:r>
              <a:rPr sz="1900" b="1" spc="8" dirty="0">
                <a:solidFill>
                  <a:srgbClr val="0070C0"/>
                </a:solidFill>
                <a:cs typeface="Century Gothic"/>
              </a:rPr>
              <a:t>eksik </a:t>
            </a:r>
            <a:r>
              <a:rPr sz="1900" b="1" spc="12" dirty="0">
                <a:solidFill>
                  <a:srgbClr val="0070C0"/>
                </a:solidFill>
                <a:cs typeface="Century Gothic"/>
              </a:rPr>
              <a:t>olup olmadığını </a:t>
            </a:r>
            <a:r>
              <a:rPr sz="1900" b="1" spc="8" dirty="0">
                <a:solidFill>
                  <a:srgbClr val="0070C0"/>
                </a:solidFill>
                <a:cs typeface="Century Gothic"/>
              </a:rPr>
              <a:t>kontrol</a:t>
            </a:r>
            <a:r>
              <a:rPr sz="1900" b="1" spc="-192" dirty="0">
                <a:solidFill>
                  <a:srgbClr val="0070C0"/>
                </a:solidFill>
                <a:cs typeface="Century Gothic"/>
              </a:rPr>
              <a:t> </a:t>
            </a:r>
            <a:r>
              <a:rPr sz="1900" b="1" spc="12" dirty="0">
                <a:solidFill>
                  <a:srgbClr val="0070C0"/>
                </a:solidFill>
                <a:cs typeface="Century Gothic"/>
              </a:rPr>
              <a:t>eder.</a:t>
            </a:r>
            <a:endParaRPr sz="1900" b="1" dirty="0">
              <a:solidFill>
                <a:srgbClr val="0070C0"/>
              </a:solidFill>
              <a:cs typeface="Century Gothic"/>
            </a:endParaRPr>
          </a:p>
          <a:p>
            <a:pPr marL="205293" marR="175468" indent="-195849" algn="just">
              <a:lnSpc>
                <a:spcPct val="150000"/>
              </a:lnSpc>
              <a:spcBef>
                <a:spcPts val="431"/>
              </a:spcBef>
            </a:pPr>
            <a:r>
              <a:rPr sz="1900" dirty="0">
                <a:cs typeface="Verdana"/>
              </a:rPr>
              <a:t>› </a:t>
            </a:r>
            <a:r>
              <a:rPr sz="1900" spc="12" dirty="0">
                <a:cs typeface="Century Gothic"/>
              </a:rPr>
              <a:t>Sınav evrakını teslim eden öğrenciye, salon </a:t>
            </a:r>
            <a:r>
              <a:rPr sz="1900" spc="8" dirty="0">
                <a:cs typeface="Century Gothic"/>
              </a:rPr>
              <a:t>öğrenci </a:t>
            </a:r>
            <a:r>
              <a:rPr sz="1900" spc="12" dirty="0">
                <a:cs typeface="Century Gothic"/>
              </a:rPr>
              <a:t>yoklama  </a:t>
            </a:r>
            <a:r>
              <a:rPr sz="1900" spc="12" dirty="0" err="1">
                <a:cs typeface="Century Gothic"/>
              </a:rPr>
              <a:t>listesini</a:t>
            </a:r>
            <a:r>
              <a:rPr sz="1900" spc="12" dirty="0">
                <a:cs typeface="Century Gothic"/>
              </a:rPr>
              <a:t> </a:t>
            </a:r>
            <a:r>
              <a:rPr lang="tr-TR" sz="1900" b="1" spc="12" dirty="0">
                <a:cs typeface="Century Gothic"/>
              </a:rPr>
              <a:t>KURŞUN KALEMLE</a:t>
            </a:r>
            <a:r>
              <a:rPr lang="tr-TR" sz="1900" spc="12" dirty="0">
                <a:cs typeface="Century Gothic"/>
              </a:rPr>
              <a:t> </a:t>
            </a:r>
            <a:r>
              <a:rPr sz="1900" spc="12" dirty="0" err="1">
                <a:cs typeface="Century Gothic"/>
              </a:rPr>
              <a:t>imzalatır</a:t>
            </a:r>
            <a:r>
              <a:rPr sz="1900" spc="12" dirty="0">
                <a:cs typeface="Century Gothic"/>
              </a:rPr>
              <a:t>. </a:t>
            </a:r>
            <a:r>
              <a:rPr sz="1900" dirty="0">
                <a:solidFill>
                  <a:schemeClr val="accent1"/>
                </a:solidFill>
                <a:cs typeface="Century Gothic"/>
              </a:rPr>
              <a:t>(Bu </a:t>
            </a:r>
            <a:r>
              <a:rPr sz="1900" spc="12" dirty="0">
                <a:solidFill>
                  <a:schemeClr val="accent1"/>
                </a:solidFill>
                <a:cs typeface="Century Gothic"/>
              </a:rPr>
              <a:t>işlemi sınav  başlamadan önce ya da sınav sırasında</a:t>
            </a:r>
            <a:r>
              <a:rPr sz="1900" spc="-102" dirty="0">
                <a:solidFill>
                  <a:schemeClr val="accent1"/>
                </a:solidFill>
                <a:cs typeface="Century Gothic"/>
              </a:rPr>
              <a:t> </a:t>
            </a:r>
            <a:r>
              <a:rPr sz="1900" spc="8" dirty="0">
                <a:solidFill>
                  <a:schemeClr val="accent1"/>
                </a:solidFill>
                <a:cs typeface="Century Gothic"/>
              </a:rPr>
              <a:t>yapmaz).</a:t>
            </a:r>
            <a:endParaRPr sz="1900" dirty="0">
              <a:solidFill>
                <a:schemeClr val="accent1"/>
              </a:solidFill>
              <a:cs typeface="Century Gothic"/>
            </a:endParaRPr>
          </a:p>
          <a:p>
            <a:pPr marL="205293" marR="518452" indent="-195849" algn="just">
              <a:lnSpc>
                <a:spcPct val="150000"/>
              </a:lnSpc>
              <a:spcBef>
                <a:spcPts val="415"/>
              </a:spcBef>
            </a:pPr>
            <a:r>
              <a:rPr sz="1900" dirty="0">
                <a:cs typeface="Verdana"/>
              </a:rPr>
              <a:t>› </a:t>
            </a:r>
            <a:r>
              <a:rPr sz="1900" spc="16" dirty="0">
                <a:cs typeface="Century Gothic"/>
              </a:rPr>
              <a:t>Cevap </a:t>
            </a:r>
            <a:r>
              <a:rPr sz="1900" spc="12" dirty="0">
                <a:cs typeface="Century Gothic"/>
              </a:rPr>
              <a:t>kâğıtlarını, salon </a:t>
            </a:r>
            <a:r>
              <a:rPr sz="1900" spc="8" dirty="0">
                <a:cs typeface="Century Gothic"/>
              </a:rPr>
              <a:t>öğrenci </a:t>
            </a:r>
            <a:r>
              <a:rPr sz="1900" spc="12" dirty="0">
                <a:cs typeface="Century Gothic"/>
              </a:rPr>
              <a:t>yoklama listesini </a:t>
            </a:r>
            <a:r>
              <a:rPr sz="1900" spc="16" dirty="0">
                <a:cs typeface="Century Gothic"/>
              </a:rPr>
              <a:t>ve </a:t>
            </a:r>
            <a:r>
              <a:rPr sz="1900" spc="12" dirty="0">
                <a:cs typeface="Century Gothic"/>
              </a:rPr>
              <a:t>varsa  diğer evrakını </a:t>
            </a:r>
            <a:r>
              <a:rPr sz="1900" spc="4" dirty="0">
                <a:cs typeface="Century Gothic"/>
              </a:rPr>
              <a:t>(tutanak vb.) </a:t>
            </a:r>
            <a:r>
              <a:rPr sz="1900" dirty="0">
                <a:cs typeface="Century Gothic"/>
              </a:rPr>
              <a:t>(soru </a:t>
            </a:r>
            <a:r>
              <a:rPr sz="1900" spc="12" dirty="0">
                <a:cs typeface="Century Gothic"/>
              </a:rPr>
              <a:t>kitapçıkları </a:t>
            </a:r>
            <a:r>
              <a:rPr sz="1900" spc="16" dirty="0">
                <a:cs typeface="Century Gothic"/>
              </a:rPr>
              <a:t>ve </a:t>
            </a:r>
            <a:r>
              <a:rPr sz="1900" spc="12" dirty="0">
                <a:cs typeface="Century Gothic"/>
              </a:rPr>
              <a:t>sınav giriş  belgeleri hariç) sınav </a:t>
            </a:r>
            <a:r>
              <a:rPr sz="1900" spc="16" dirty="0">
                <a:cs typeface="Century Gothic"/>
              </a:rPr>
              <a:t>güvenlik </a:t>
            </a:r>
            <a:r>
              <a:rPr sz="1900" spc="12" dirty="0">
                <a:cs typeface="Century Gothic"/>
              </a:rPr>
              <a:t>poşetine</a:t>
            </a:r>
            <a:r>
              <a:rPr sz="1900" spc="-184" dirty="0">
                <a:cs typeface="Century Gothic"/>
              </a:rPr>
              <a:t> </a:t>
            </a:r>
            <a:r>
              <a:rPr sz="1900" spc="8" dirty="0">
                <a:cs typeface="Century Gothic"/>
              </a:rPr>
              <a:t>yerleştirir.</a:t>
            </a:r>
            <a:endParaRPr sz="1900" dirty="0">
              <a:cs typeface="Century Gothic"/>
            </a:endParaRPr>
          </a:p>
        </p:txBody>
      </p:sp>
      <p:pic>
        <p:nvPicPr>
          <p:cNvPr id="71" name="Resim 7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56" y="-128011"/>
            <a:ext cx="1732147" cy="13788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object 67"/>
          <p:cNvSpPr/>
          <p:nvPr/>
        </p:nvSpPr>
        <p:spPr>
          <a:xfrm>
            <a:off x="1776456" y="306161"/>
            <a:ext cx="6627987" cy="2468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776455" y="710029"/>
            <a:ext cx="3878271" cy="346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 txBox="1"/>
          <p:nvPr/>
        </p:nvSpPr>
        <p:spPr>
          <a:xfrm>
            <a:off x="228600" y="1047750"/>
            <a:ext cx="8601007" cy="4176628"/>
          </a:xfrm>
          <a:prstGeom prst="rect">
            <a:avLst/>
          </a:prstGeom>
        </p:spPr>
        <p:txBody>
          <a:bodyPr vert="horz" wrap="square" lIns="0" tIns="41755" rIns="0" bIns="0" rtlCol="0">
            <a:spAutoFit/>
          </a:bodyPr>
          <a:lstStyle/>
          <a:p>
            <a:pPr marL="205293" marR="719271" indent="-195849" algn="just">
              <a:lnSpc>
                <a:spcPct val="150000"/>
              </a:lnSpc>
              <a:spcBef>
                <a:spcPts val="329"/>
              </a:spcBef>
            </a:pPr>
            <a:r>
              <a:rPr sz="1900" dirty="0">
                <a:latin typeface="+mj-lt"/>
                <a:cs typeface="Verdana"/>
              </a:rPr>
              <a:t>› </a:t>
            </a:r>
            <a:r>
              <a:rPr sz="1900" spc="12" dirty="0">
                <a:latin typeface="+mj-lt"/>
                <a:cs typeface="Century Gothic"/>
              </a:rPr>
              <a:t>Salondan </a:t>
            </a:r>
            <a:r>
              <a:rPr sz="1900" spc="12" dirty="0" err="1">
                <a:latin typeface="+mj-lt"/>
                <a:cs typeface="Century Gothic"/>
              </a:rPr>
              <a:t>çıkmadan</a:t>
            </a:r>
            <a:r>
              <a:rPr sz="1900" spc="12" dirty="0">
                <a:latin typeface="+mj-lt"/>
                <a:cs typeface="Century Gothic"/>
              </a:rPr>
              <a:t> </a:t>
            </a:r>
            <a:r>
              <a:rPr sz="1900" spc="12" dirty="0" err="1" smtClean="0">
                <a:latin typeface="+mj-lt"/>
                <a:cs typeface="Century Gothic"/>
              </a:rPr>
              <a:t>sınav</a:t>
            </a:r>
            <a:r>
              <a:rPr sz="1900" spc="12" dirty="0" smtClean="0">
                <a:latin typeface="+mj-lt"/>
                <a:cs typeface="Century Gothic"/>
              </a:rPr>
              <a:t>  </a:t>
            </a:r>
            <a:r>
              <a:rPr sz="1900" spc="16" dirty="0">
                <a:latin typeface="+mj-lt"/>
                <a:cs typeface="Century Gothic"/>
              </a:rPr>
              <a:t>güvenlik </a:t>
            </a:r>
            <a:r>
              <a:rPr sz="1900" spc="12" dirty="0">
                <a:latin typeface="+mj-lt"/>
                <a:cs typeface="Century Gothic"/>
              </a:rPr>
              <a:t>poşetinin ağzını</a:t>
            </a:r>
            <a:r>
              <a:rPr sz="1900" spc="-98" dirty="0">
                <a:latin typeface="+mj-lt"/>
                <a:cs typeface="Century Gothic"/>
              </a:rPr>
              <a:t> </a:t>
            </a:r>
            <a:r>
              <a:rPr sz="1900" spc="12" dirty="0" err="1">
                <a:latin typeface="+mj-lt"/>
                <a:cs typeface="Century Gothic"/>
              </a:rPr>
              <a:t>kapatır</a:t>
            </a:r>
            <a:r>
              <a:rPr sz="1900" spc="12" dirty="0">
                <a:latin typeface="+mj-lt"/>
                <a:cs typeface="Century Gothic"/>
              </a:rPr>
              <a:t>.</a:t>
            </a:r>
            <a:r>
              <a:rPr lang="tr-TR" sz="1900" spc="12" dirty="0">
                <a:latin typeface="+mj-lt"/>
                <a:cs typeface="Century Gothic"/>
              </a:rPr>
              <a:t> Tereddüt yaşanıyorsa Bina </a:t>
            </a:r>
            <a:r>
              <a:rPr lang="tr-TR" sz="1900" spc="12" dirty="0" smtClean="0">
                <a:latin typeface="+mj-lt"/>
                <a:cs typeface="Century Gothic"/>
              </a:rPr>
              <a:t>Sınav Komisyonundan </a:t>
            </a:r>
            <a:r>
              <a:rPr lang="tr-TR" sz="1900" spc="12" dirty="0">
                <a:latin typeface="+mj-lt"/>
                <a:cs typeface="Century Gothic"/>
              </a:rPr>
              <a:t>yardım istenir.</a:t>
            </a:r>
            <a:endParaRPr lang="tr-TR" sz="1900" dirty="0">
              <a:latin typeface="+mj-lt"/>
              <a:cs typeface="Century Gothic"/>
            </a:endParaRPr>
          </a:p>
          <a:p>
            <a:pPr marL="205293" marR="719271" indent="-195849" algn="just">
              <a:lnSpc>
                <a:spcPct val="150000"/>
              </a:lnSpc>
              <a:spcBef>
                <a:spcPts val="329"/>
              </a:spcBef>
            </a:pPr>
            <a:r>
              <a:rPr lang="tr-TR" sz="1900" dirty="0">
                <a:latin typeface="+mj-lt"/>
                <a:cs typeface="Verdana"/>
              </a:rPr>
              <a:t>› </a:t>
            </a:r>
            <a:r>
              <a:rPr sz="1900" spc="-4" dirty="0" err="1">
                <a:latin typeface="+mj-lt"/>
                <a:cs typeface="Century Gothic"/>
              </a:rPr>
              <a:t>Ağzı</a:t>
            </a:r>
            <a:r>
              <a:rPr sz="1900" spc="-4" dirty="0">
                <a:latin typeface="+mj-lt"/>
                <a:cs typeface="Century Gothic"/>
              </a:rPr>
              <a:t> </a:t>
            </a:r>
            <a:r>
              <a:rPr sz="1900" spc="12" dirty="0">
                <a:latin typeface="+mj-lt"/>
                <a:cs typeface="Century Gothic"/>
              </a:rPr>
              <a:t>kapalı sınav </a:t>
            </a:r>
            <a:r>
              <a:rPr sz="1900" spc="16" dirty="0">
                <a:latin typeface="+mj-lt"/>
                <a:cs typeface="Century Gothic"/>
              </a:rPr>
              <a:t>güvenlik </a:t>
            </a:r>
            <a:r>
              <a:rPr sz="1900" spc="8" dirty="0">
                <a:latin typeface="+mj-lt"/>
                <a:cs typeface="Century Gothic"/>
              </a:rPr>
              <a:t>poşetini, </a:t>
            </a:r>
            <a:r>
              <a:rPr sz="1900" b="1" spc="8" dirty="0" err="1">
                <a:latin typeface="+mj-lt"/>
                <a:cs typeface="Century Gothic"/>
              </a:rPr>
              <a:t>soru</a:t>
            </a:r>
            <a:r>
              <a:rPr sz="1900" b="1" spc="8" dirty="0">
                <a:latin typeface="+mj-lt"/>
                <a:cs typeface="Century Gothic"/>
              </a:rPr>
              <a:t> </a:t>
            </a:r>
            <a:r>
              <a:rPr sz="1900" b="1" spc="12" dirty="0" err="1">
                <a:latin typeface="+mj-lt"/>
                <a:cs typeface="Century Gothic"/>
              </a:rPr>
              <a:t>kitapçıkları</a:t>
            </a:r>
            <a:r>
              <a:rPr lang="tr-TR" sz="1900" b="1" spc="12" dirty="0">
                <a:latin typeface="+mj-lt"/>
                <a:cs typeface="Century Gothic"/>
              </a:rPr>
              <a:t> ve </a:t>
            </a:r>
            <a:r>
              <a:rPr lang="tr-TR" sz="1900" b="1" dirty="0">
                <a:latin typeface="+mj-lt"/>
              </a:rPr>
              <a:t>Salon Görevlileri Sınav Uygulama Formu(KONROL LİSTESİ) </a:t>
            </a:r>
            <a:r>
              <a:rPr lang="tr-TR" sz="1900" b="1" spc="12" dirty="0">
                <a:latin typeface="+mj-lt"/>
                <a:cs typeface="Century Gothic"/>
              </a:rPr>
              <a:t>dışarda kalacak </a:t>
            </a:r>
            <a:r>
              <a:rPr lang="tr-TR" sz="1900" spc="12" dirty="0">
                <a:latin typeface="+mj-lt"/>
                <a:cs typeface="Century Gothic"/>
              </a:rPr>
              <a:t>şekilde </a:t>
            </a:r>
            <a:r>
              <a:rPr sz="1900" spc="16" dirty="0" err="1">
                <a:latin typeface="+mj-lt"/>
                <a:cs typeface="Century Gothic"/>
              </a:rPr>
              <a:t>bina</a:t>
            </a:r>
            <a:r>
              <a:rPr sz="1900" spc="16" dirty="0">
                <a:latin typeface="+mj-lt"/>
                <a:cs typeface="Century Gothic"/>
              </a:rPr>
              <a:t> </a:t>
            </a:r>
            <a:r>
              <a:rPr sz="1900" spc="12" dirty="0">
                <a:latin typeface="+mj-lt"/>
                <a:cs typeface="Century Gothic"/>
              </a:rPr>
              <a:t>sınav komisyonuna imza karşılığında teslim</a:t>
            </a:r>
            <a:r>
              <a:rPr sz="1900" spc="-179" dirty="0">
                <a:latin typeface="+mj-lt"/>
                <a:cs typeface="Century Gothic"/>
              </a:rPr>
              <a:t> </a:t>
            </a:r>
            <a:r>
              <a:rPr sz="1900" spc="12" dirty="0">
                <a:latin typeface="+mj-lt"/>
                <a:cs typeface="Century Gothic"/>
              </a:rPr>
              <a:t>eder.</a:t>
            </a:r>
            <a:endParaRPr sz="1900" dirty="0">
              <a:latin typeface="+mj-lt"/>
              <a:cs typeface="Century Gothic"/>
            </a:endParaRPr>
          </a:p>
          <a:p>
            <a:pPr marL="205293" marR="202311" indent="-195849" algn="just">
              <a:lnSpc>
                <a:spcPct val="150000"/>
              </a:lnSpc>
              <a:spcBef>
                <a:spcPts val="387"/>
              </a:spcBef>
            </a:pPr>
            <a:r>
              <a:rPr sz="1900" dirty="0">
                <a:latin typeface="+mj-lt"/>
                <a:cs typeface="Verdana"/>
              </a:rPr>
              <a:t>› </a:t>
            </a:r>
            <a:r>
              <a:rPr sz="1900" dirty="0" smtClean="0">
                <a:latin typeface="+mj-lt"/>
                <a:cs typeface="Verdana"/>
              </a:rPr>
              <a:t>› </a:t>
            </a:r>
            <a:r>
              <a:rPr sz="1900" spc="12" dirty="0">
                <a:latin typeface="+mj-lt"/>
                <a:cs typeface="Century Gothic"/>
              </a:rPr>
              <a:t>Tüm öğrenciler salonu </a:t>
            </a:r>
            <a:r>
              <a:rPr sz="1900" spc="8" dirty="0">
                <a:latin typeface="+mj-lt"/>
                <a:cs typeface="Century Gothic"/>
              </a:rPr>
              <a:t>terk ettikten </a:t>
            </a:r>
            <a:r>
              <a:rPr sz="1900" spc="12" dirty="0">
                <a:latin typeface="+mj-lt"/>
                <a:cs typeface="Century Gothic"/>
              </a:rPr>
              <a:t>sonra salonu </a:t>
            </a:r>
            <a:r>
              <a:rPr sz="1900" spc="8" dirty="0">
                <a:latin typeface="+mj-lt"/>
                <a:cs typeface="Century Gothic"/>
              </a:rPr>
              <a:t>kontrol </a:t>
            </a:r>
            <a:r>
              <a:rPr sz="1900" spc="12" dirty="0">
                <a:latin typeface="+mj-lt"/>
                <a:cs typeface="Century Gothic"/>
              </a:rPr>
              <a:t>ederek  varsa </a:t>
            </a:r>
            <a:r>
              <a:rPr sz="1900" spc="12" dirty="0">
                <a:solidFill>
                  <a:srgbClr val="FF0000"/>
                </a:solidFill>
                <a:latin typeface="+mj-lt"/>
                <a:cs typeface="Century Gothic"/>
              </a:rPr>
              <a:t>unutulan evrak </a:t>
            </a:r>
            <a:r>
              <a:rPr sz="1900" spc="16" dirty="0">
                <a:latin typeface="+mj-lt"/>
                <a:cs typeface="Century Gothic"/>
              </a:rPr>
              <a:t>ve </a:t>
            </a:r>
            <a:r>
              <a:rPr sz="1900" spc="12" dirty="0">
                <a:latin typeface="+mj-lt"/>
                <a:cs typeface="Century Gothic"/>
              </a:rPr>
              <a:t>eşyaları </a:t>
            </a:r>
            <a:r>
              <a:rPr sz="1900" spc="16" dirty="0">
                <a:latin typeface="+mj-lt"/>
                <a:cs typeface="Century Gothic"/>
              </a:rPr>
              <a:t>bina </a:t>
            </a:r>
            <a:r>
              <a:rPr sz="1900" spc="12" dirty="0">
                <a:latin typeface="+mj-lt"/>
                <a:cs typeface="Century Gothic"/>
              </a:rPr>
              <a:t>sınav komisyonuna  </a:t>
            </a:r>
            <a:r>
              <a:rPr sz="1900" spc="12" dirty="0" err="1">
                <a:latin typeface="+mj-lt"/>
                <a:cs typeface="Century Gothic"/>
              </a:rPr>
              <a:t>teslim</a:t>
            </a:r>
            <a:r>
              <a:rPr sz="1900" spc="-43" dirty="0">
                <a:latin typeface="+mj-lt"/>
                <a:cs typeface="Century Gothic"/>
              </a:rPr>
              <a:t> </a:t>
            </a:r>
            <a:r>
              <a:rPr sz="1900" spc="12" dirty="0" err="1" smtClean="0">
                <a:latin typeface="+mj-lt"/>
                <a:cs typeface="Century Gothic"/>
              </a:rPr>
              <a:t>eder</a:t>
            </a:r>
            <a:r>
              <a:rPr sz="1900" spc="12" dirty="0" smtClean="0">
                <a:latin typeface="+mj-lt"/>
                <a:cs typeface="Century Gothic"/>
              </a:rPr>
              <a:t>.</a:t>
            </a:r>
            <a:endParaRPr lang="tr-TR" sz="1900" spc="12" dirty="0">
              <a:latin typeface="+mj-lt"/>
              <a:cs typeface="Century Gothic"/>
            </a:endParaRPr>
          </a:p>
          <a:p>
            <a:pPr marL="205293" marR="202311" indent="-195849" algn="just">
              <a:lnSpc>
                <a:spcPct val="150000"/>
              </a:lnSpc>
              <a:spcBef>
                <a:spcPts val="387"/>
              </a:spcBef>
            </a:pPr>
            <a:r>
              <a:rPr lang="tr-TR" sz="2000" dirty="0">
                <a:cs typeface="Verdana"/>
              </a:rPr>
              <a:t>› › </a:t>
            </a:r>
            <a:r>
              <a:rPr lang="tr-TR" sz="2000" dirty="0" smtClean="0"/>
              <a:t>Soru </a:t>
            </a:r>
            <a:r>
              <a:rPr lang="tr-TR" sz="2000" dirty="0"/>
              <a:t>kitapçıkları okullarda bırakılacak, </a:t>
            </a:r>
            <a:r>
              <a:rPr lang="tr-TR" sz="2000" b="1" dirty="0" smtClean="0"/>
              <a:t>06 </a:t>
            </a:r>
            <a:r>
              <a:rPr lang="tr-TR" sz="2000" b="1" dirty="0"/>
              <a:t>Haziran </a:t>
            </a:r>
            <a:r>
              <a:rPr lang="tr-TR" sz="2000" b="1" dirty="0" smtClean="0"/>
              <a:t>2022 </a:t>
            </a:r>
            <a:r>
              <a:rPr lang="tr-TR" sz="2000" b="1" dirty="0"/>
              <a:t>Pazartesi gününden itibaren isteyen öğrenciye verilecektir</a:t>
            </a:r>
            <a:r>
              <a:rPr lang="tr-TR" sz="2000" dirty="0" smtClean="0"/>
              <a:t>.</a:t>
            </a:r>
            <a:endParaRPr sz="1900" dirty="0">
              <a:latin typeface="+mj-lt"/>
              <a:cs typeface="Century Gothic"/>
            </a:endParaRPr>
          </a:p>
        </p:txBody>
      </p:sp>
      <p:pic>
        <p:nvPicPr>
          <p:cNvPr id="70" name="Resim 6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56" y="-128011"/>
            <a:ext cx="1732147" cy="13788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object 64"/>
          <p:cNvSpPr/>
          <p:nvPr/>
        </p:nvSpPr>
        <p:spPr>
          <a:xfrm>
            <a:off x="0" y="529391"/>
            <a:ext cx="4597629" cy="20580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0" y="529392"/>
            <a:ext cx="9143131" cy="40871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676400" y="600538"/>
            <a:ext cx="5924269" cy="3195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8"/>
          <p:cNvSpPr txBox="1"/>
          <p:nvPr/>
        </p:nvSpPr>
        <p:spPr>
          <a:xfrm>
            <a:off x="457199" y="1250793"/>
            <a:ext cx="8127191" cy="3176856"/>
          </a:xfrm>
          <a:prstGeom prst="rect">
            <a:avLst/>
          </a:prstGeom>
        </p:spPr>
        <p:txBody>
          <a:bodyPr vert="horz" wrap="square" lIns="0" tIns="42252" rIns="0" bIns="0" rtlCol="0">
            <a:spAutoFit/>
          </a:bodyPr>
          <a:lstStyle/>
          <a:p>
            <a:pPr marL="274387" marR="77544" indent="-264445" algn="just">
              <a:lnSpc>
                <a:spcPct val="150000"/>
              </a:lnSpc>
              <a:spcBef>
                <a:spcPts val="333"/>
              </a:spcBef>
              <a:buClr>
                <a:srgbClr val="FF378B"/>
              </a:buClr>
              <a:buSzPct val="79245"/>
              <a:buFont typeface="Wingdings 2"/>
              <a:buChar char=""/>
              <a:tabLst>
                <a:tab pos="274884" algn="l"/>
              </a:tabLst>
            </a:pPr>
            <a:r>
              <a:rPr sz="1900" spc="8" dirty="0" smtClean="0">
                <a:latin typeface="+mj-lt"/>
                <a:cs typeface="Century Gothic"/>
              </a:rPr>
              <a:t>Tip</a:t>
            </a:r>
            <a:r>
              <a:rPr lang="tr-TR" sz="1900" spc="8" dirty="0" smtClean="0">
                <a:latin typeface="+mj-lt"/>
                <a:cs typeface="Century Gothic"/>
              </a:rPr>
              <a:t>-</a:t>
            </a:r>
            <a:r>
              <a:rPr sz="1900" spc="-8" dirty="0" smtClean="0">
                <a:latin typeface="+mj-lt"/>
                <a:cs typeface="Century Gothic"/>
              </a:rPr>
              <a:t>1 </a:t>
            </a:r>
            <a:r>
              <a:rPr sz="1900" spc="-4" dirty="0">
                <a:latin typeface="+mj-lt"/>
                <a:cs typeface="Century Gothic"/>
              </a:rPr>
              <a:t>diyabet hastalığı olan </a:t>
            </a:r>
            <a:r>
              <a:rPr sz="1900" spc="-8" dirty="0">
                <a:latin typeface="+mj-lt"/>
                <a:cs typeface="Century Gothic"/>
              </a:rPr>
              <a:t>öğrencilerin </a:t>
            </a:r>
            <a:r>
              <a:rPr sz="1900" spc="-4" dirty="0" err="1">
                <a:latin typeface="+mj-lt"/>
                <a:cs typeface="Century Gothic"/>
              </a:rPr>
              <a:t>yanlarında</a:t>
            </a:r>
            <a:r>
              <a:rPr sz="1900" spc="-364" dirty="0">
                <a:latin typeface="+mj-lt"/>
                <a:cs typeface="Century Gothic"/>
              </a:rPr>
              <a:t> </a:t>
            </a:r>
            <a:r>
              <a:rPr lang="tr-TR" sz="1900" spc="-364" dirty="0">
                <a:latin typeface="+mj-lt"/>
                <a:cs typeface="Century Gothic"/>
              </a:rPr>
              <a:t> </a:t>
            </a:r>
            <a:r>
              <a:rPr sz="1900" spc="-8" dirty="0" err="1">
                <a:latin typeface="+mj-lt"/>
                <a:cs typeface="Century Gothic"/>
              </a:rPr>
              <a:t>kutu</a:t>
            </a:r>
            <a:r>
              <a:rPr sz="1900" spc="-8" dirty="0">
                <a:latin typeface="+mj-lt"/>
                <a:cs typeface="Century Gothic"/>
              </a:rPr>
              <a:t>  meyve suyu veya </a:t>
            </a:r>
            <a:r>
              <a:rPr sz="1900" spc="-12" dirty="0">
                <a:latin typeface="+mj-lt"/>
                <a:cs typeface="Century Gothic"/>
              </a:rPr>
              <a:t>paket </a:t>
            </a:r>
            <a:r>
              <a:rPr sz="1900" spc="-8" dirty="0">
                <a:latin typeface="+mj-lt"/>
                <a:cs typeface="Century Gothic"/>
              </a:rPr>
              <a:t>içindeki karbonhidrat </a:t>
            </a:r>
            <a:r>
              <a:rPr sz="1900" dirty="0">
                <a:latin typeface="+mj-lt"/>
                <a:cs typeface="Century Gothic"/>
              </a:rPr>
              <a:t>içeren  </a:t>
            </a:r>
            <a:r>
              <a:rPr sz="1900" spc="-4" dirty="0">
                <a:latin typeface="+mj-lt"/>
                <a:cs typeface="Century Gothic"/>
              </a:rPr>
              <a:t>gıdaları </a:t>
            </a:r>
            <a:r>
              <a:rPr sz="1900" spc="-8" dirty="0">
                <a:latin typeface="+mj-lt"/>
                <a:cs typeface="Century Gothic"/>
              </a:rPr>
              <a:t>bulundurmalarına, hipoglisemi </a:t>
            </a:r>
            <a:r>
              <a:rPr sz="1900" spc="-16" dirty="0">
                <a:latin typeface="+mj-lt"/>
                <a:cs typeface="Century Gothic"/>
              </a:rPr>
              <a:t>(ani </a:t>
            </a:r>
            <a:r>
              <a:rPr sz="1900" spc="-12" dirty="0">
                <a:latin typeface="+mj-lt"/>
                <a:cs typeface="Century Gothic"/>
              </a:rPr>
              <a:t>kan şekeri  </a:t>
            </a:r>
            <a:r>
              <a:rPr sz="1900" spc="-8" dirty="0">
                <a:latin typeface="+mj-lt"/>
                <a:cs typeface="Century Gothic"/>
              </a:rPr>
              <a:t>düşmesi) durumunda </a:t>
            </a:r>
            <a:r>
              <a:rPr sz="1900" spc="-4" dirty="0">
                <a:latin typeface="+mj-lt"/>
                <a:cs typeface="Century Gothic"/>
              </a:rPr>
              <a:t>bunları </a:t>
            </a:r>
            <a:r>
              <a:rPr sz="1900" spc="-8" dirty="0">
                <a:latin typeface="+mj-lt"/>
                <a:cs typeface="Century Gothic"/>
              </a:rPr>
              <a:t>tüketmelerine </a:t>
            </a:r>
            <a:r>
              <a:rPr sz="1900" dirty="0">
                <a:latin typeface="+mj-lt"/>
                <a:cs typeface="Century Gothic"/>
              </a:rPr>
              <a:t>ve </a:t>
            </a:r>
            <a:r>
              <a:rPr sz="1900" spc="-12" dirty="0">
                <a:latin typeface="+mj-lt"/>
                <a:cs typeface="Century Gothic"/>
              </a:rPr>
              <a:t>kan  şekeri </a:t>
            </a:r>
            <a:r>
              <a:rPr sz="1900" spc="-4" dirty="0">
                <a:latin typeface="+mj-lt"/>
                <a:cs typeface="Century Gothic"/>
              </a:rPr>
              <a:t>ölçüm cihazı </a:t>
            </a:r>
            <a:r>
              <a:rPr sz="1900" spc="12" dirty="0">
                <a:latin typeface="+mj-lt"/>
                <a:cs typeface="Century Gothic"/>
              </a:rPr>
              <a:t>ile </a:t>
            </a:r>
            <a:r>
              <a:rPr sz="1900" spc="-8" dirty="0">
                <a:latin typeface="+mj-lt"/>
                <a:cs typeface="Century Gothic"/>
              </a:rPr>
              <a:t>kan şekerini ölçmelerine </a:t>
            </a:r>
            <a:r>
              <a:rPr sz="1900" spc="4" dirty="0">
                <a:latin typeface="+mj-lt"/>
                <a:cs typeface="Century Gothic"/>
              </a:rPr>
              <a:t>izin  </a:t>
            </a:r>
            <a:r>
              <a:rPr sz="1900" spc="-8" dirty="0">
                <a:latin typeface="+mj-lt"/>
                <a:cs typeface="Century Gothic"/>
              </a:rPr>
              <a:t>verilecektir.</a:t>
            </a:r>
            <a:endParaRPr sz="1900" dirty="0">
              <a:latin typeface="+mj-lt"/>
              <a:cs typeface="Century Gothic"/>
            </a:endParaRPr>
          </a:p>
          <a:p>
            <a:pPr marL="274387" marR="3977" indent="-264445" algn="just">
              <a:lnSpc>
                <a:spcPct val="150000"/>
              </a:lnSpc>
              <a:spcBef>
                <a:spcPts val="481"/>
              </a:spcBef>
              <a:buClr>
                <a:srgbClr val="FF378B"/>
              </a:buClr>
              <a:buSzPct val="79245"/>
              <a:buFont typeface="Wingdings 2"/>
              <a:buChar char=""/>
              <a:tabLst>
                <a:tab pos="274884" algn="l"/>
              </a:tabLst>
            </a:pPr>
            <a:r>
              <a:rPr sz="1900" dirty="0">
                <a:latin typeface="+mj-lt"/>
                <a:cs typeface="Century Gothic"/>
              </a:rPr>
              <a:t>Ayrıca </a:t>
            </a:r>
            <a:r>
              <a:rPr sz="1900" spc="-8" dirty="0">
                <a:latin typeface="+mj-lt"/>
                <a:cs typeface="Century Gothic"/>
              </a:rPr>
              <a:t>bu öğrencilerin hiperglisemi </a:t>
            </a:r>
            <a:r>
              <a:rPr sz="1900" spc="-16" dirty="0">
                <a:latin typeface="+mj-lt"/>
                <a:cs typeface="Century Gothic"/>
              </a:rPr>
              <a:t>(ani </a:t>
            </a:r>
            <a:r>
              <a:rPr sz="1900" spc="-12" dirty="0">
                <a:latin typeface="+mj-lt"/>
                <a:cs typeface="Century Gothic"/>
              </a:rPr>
              <a:t>kan şekeri  </a:t>
            </a:r>
            <a:r>
              <a:rPr sz="1900" spc="-8" dirty="0">
                <a:latin typeface="+mj-lt"/>
                <a:cs typeface="Century Gothic"/>
              </a:rPr>
              <a:t>yükselmesi) durumunda oluşabilecek yoğun </a:t>
            </a:r>
            <a:r>
              <a:rPr sz="1900" spc="-4" dirty="0">
                <a:latin typeface="+mj-lt"/>
                <a:cs typeface="Century Gothic"/>
              </a:rPr>
              <a:t>tuvalet  ihtiyacının </a:t>
            </a:r>
            <a:r>
              <a:rPr sz="1900" spc="-12" dirty="0">
                <a:latin typeface="+mj-lt"/>
                <a:cs typeface="Century Gothic"/>
              </a:rPr>
              <a:t>yedek gözetmen </a:t>
            </a:r>
            <a:r>
              <a:rPr sz="1900" spc="-4" dirty="0">
                <a:latin typeface="+mj-lt"/>
                <a:cs typeface="Century Gothic"/>
              </a:rPr>
              <a:t>eşliğinde </a:t>
            </a:r>
            <a:r>
              <a:rPr sz="1900" spc="-8" dirty="0">
                <a:latin typeface="+mj-lt"/>
                <a:cs typeface="Century Gothic"/>
              </a:rPr>
              <a:t>giderilebilmesi</a:t>
            </a:r>
            <a:r>
              <a:rPr sz="1900" spc="-227" dirty="0">
                <a:latin typeface="+mj-lt"/>
                <a:cs typeface="Century Gothic"/>
              </a:rPr>
              <a:t> </a:t>
            </a:r>
            <a:r>
              <a:rPr sz="1900" dirty="0">
                <a:latin typeface="+mj-lt"/>
                <a:cs typeface="Century Gothic"/>
              </a:rPr>
              <a:t>için  </a:t>
            </a:r>
            <a:r>
              <a:rPr sz="1900" spc="4" dirty="0">
                <a:latin typeface="+mj-lt"/>
                <a:cs typeface="Century Gothic"/>
              </a:rPr>
              <a:t>izin</a:t>
            </a:r>
            <a:r>
              <a:rPr sz="1900" spc="-70" dirty="0">
                <a:latin typeface="+mj-lt"/>
                <a:cs typeface="Century Gothic"/>
              </a:rPr>
              <a:t> </a:t>
            </a:r>
            <a:r>
              <a:rPr sz="1900" spc="-4" dirty="0">
                <a:latin typeface="+mj-lt"/>
                <a:cs typeface="Century Gothic"/>
              </a:rPr>
              <a:t>verilecektir.</a:t>
            </a:r>
            <a:endParaRPr sz="1900" dirty="0">
              <a:latin typeface="+mj-lt"/>
              <a:cs typeface="Century Gothic"/>
            </a:endParaRPr>
          </a:p>
        </p:txBody>
      </p:sp>
      <p:pic>
        <p:nvPicPr>
          <p:cNvPr id="70" name="Resim 6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56" y="-128011"/>
            <a:ext cx="1732147" cy="137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85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905000" y="285750"/>
            <a:ext cx="5562321" cy="503166"/>
          </a:xfrm>
          <a:prstGeom prst="rect">
            <a:avLst/>
          </a:prstGeom>
        </p:spPr>
        <p:txBody>
          <a:bodyPr wrap="none" lIns="71579" tIns="35790" rIns="71579" bIns="35790">
            <a:spAutoFit/>
          </a:bodyPr>
          <a:lstStyle/>
          <a:p>
            <a:r>
              <a:rPr lang="tr-TR" sz="2800" b="1" dirty="0">
                <a:solidFill>
                  <a:srgbClr val="FF378B"/>
                </a:solidFill>
              </a:rPr>
              <a:t>Özel Eğitime İhtiyacı Olan Öğrenciler</a:t>
            </a:r>
            <a:endParaRPr lang="tr-TR" sz="2800" dirty="0">
              <a:solidFill>
                <a:srgbClr val="FF378B"/>
              </a:solidFill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206337" y="895350"/>
            <a:ext cx="8731325" cy="3580932"/>
          </a:xfrm>
          <a:prstGeom prst="rect">
            <a:avLst/>
          </a:prstGeom>
        </p:spPr>
        <p:txBody>
          <a:bodyPr wrap="square" lIns="71579" tIns="35790" rIns="71579" bIns="35790">
            <a:spAutoFit/>
          </a:bodyPr>
          <a:lstStyle/>
          <a:p>
            <a:pPr marL="268422" indent="-268422" algn="just">
              <a:buFont typeface="Wingdings" panose="05000000000000000000" pitchFamily="2" charset="2"/>
              <a:buChar char="v"/>
            </a:pPr>
            <a:r>
              <a:rPr lang="tr-TR" sz="1900" dirty="0">
                <a:latin typeface="+mj-lt"/>
              </a:rPr>
              <a:t>Öğrencilere sınav tedbir hizmetinin sağlanabilmesi için RAM müdürlükleri tarafından bu öğrencilerin MEBBİS-RAM modülünde </a:t>
            </a:r>
            <a:r>
              <a:rPr lang="tr-TR" sz="1900" b="1" dirty="0">
                <a:latin typeface="+mj-lt"/>
              </a:rPr>
              <a:t>özel eğitim ihtiyacı olan öğrenci</a:t>
            </a:r>
            <a:r>
              <a:rPr lang="tr-TR" sz="1900" dirty="0">
                <a:latin typeface="+mj-lt"/>
              </a:rPr>
              <a:t> olarak tanılanmış olması gerekmektedir.</a:t>
            </a:r>
          </a:p>
          <a:p>
            <a:pPr marL="268422" indent="-268422" algn="just">
              <a:buFont typeface="Wingdings" panose="05000000000000000000" pitchFamily="2" charset="2"/>
              <a:buChar char="v"/>
            </a:pPr>
            <a:r>
              <a:rPr lang="tr-TR" sz="1900" dirty="0">
                <a:latin typeface="+mj-lt"/>
              </a:rPr>
              <a:t>Açık Öğretim Ortaokuluna devam eden özel eğitim ihtiyacı olan öğrencilere, Açık Öğretim Ortaokulu Müdürlüğünce </a:t>
            </a:r>
            <a:r>
              <a:rPr lang="tr-TR" sz="1900" dirty="0" err="1">
                <a:latin typeface="+mj-lt"/>
              </a:rPr>
              <a:t>ÖDSGM'ye</a:t>
            </a:r>
            <a:r>
              <a:rPr lang="tr-TR" sz="1900" dirty="0">
                <a:latin typeface="+mj-lt"/>
              </a:rPr>
              <a:t> yapılan talepler doğrultusunda sınav tedbir hizmeti verilecektir.</a:t>
            </a:r>
          </a:p>
          <a:p>
            <a:pPr marL="268422" indent="-268422" algn="just">
              <a:buFont typeface="Wingdings" panose="05000000000000000000" pitchFamily="2" charset="2"/>
              <a:buChar char="v"/>
            </a:pPr>
            <a:r>
              <a:rPr lang="tr-TR" sz="1900" dirty="0">
                <a:latin typeface="+mj-lt"/>
              </a:rPr>
              <a:t>Özel eğitim ihtiyacı olan öğrenciler, sürekli kullandıkları araç–gereç ve cihazları kendilerinin getirmesi kaydıyla sınavda kullanabileceklerdir.</a:t>
            </a:r>
          </a:p>
          <a:p>
            <a:pPr marL="268422" indent="-268422" algn="just">
              <a:buFont typeface="Wingdings" panose="05000000000000000000" pitchFamily="2" charset="2"/>
              <a:buChar char="v"/>
            </a:pPr>
            <a:r>
              <a:rPr lang="tr-TR" sz="1900" dirty="0">
                <a:latin typeface="+mj-lt"/>
              </a:rPr>
              <a:t>Özel eğitim ihtiyacı olan öğrencilere verilecek ek süre her oturum için ayrı ayrı uygulanacaktır.</a:t>
            </a:r>
          </a:p>
          <a:p>
            <a:pPr marL="268422" indent="-268422" algn="just">
              <a:buFont typeface="Wingdings" panose="05000000000000000000" pitchFamily="2" charset="2"/>
              <a:buChar char="v"/>
            </a:pPr>
            <a:r>
              <a:rPr lang="tr-TR" sz="1900" dirty="0">
                <a:latin typeface="+mj-lt"/>
              </a:rPr>
              <a:t>Özel eğitim ihtiyacı olan öğrencilere verilecek ek süreler </a:t>
            </a:r>
            <a:r>
              <a:rPr lang="tr-TR" sz="1900" b="1" dirty="0">
                <a:latin typeface="+mj-lt"/>
              </a:rPr>
              <a:t>Merkezî Sınav Başvuru ve Uygulama Kılavuzu -</a:t>
            </a:r>
            <a:r>
              <a:rPr lang="tr-TR" sz="1900" b="1" dirty="0" smtClean="0">
                <a:latin typeface="+mj-lt"/>
              </a:rPr>
              <a:t>2022’</a:t>
            </a:r>
            <a:r>
              <a:rPr lang="tr-TR" sz="1900" dirty="0" smtClean="0">
                <a:latin typeface="+mj-lt"/>
              </a:rPr>
              <a:t>de </a:t>
            </a:r>
            <a:r>
              <a:rPr lang="tr-TR" sz="1900" dirty="0">
                <a:latin typeface="+mj-lt"/>
              </a:rPr>
              <a:t>belirlenmiştir.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56" y="-247650"/>
            <a:ext cx="1732147" cy="137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97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248884" y="1430671"/>
            <a:ext cx="6683765" cy="764699"/>
          </a:xfrm>
        </p:spPr>
        <p:txBody>
          <a:bodyPr>
            <a:noAutofit/>
          </a:bodyPr>
          <a:lstStyle/>
          <a:p>
            <a:pPr algn="ctr"/>
            <a:r>
              <a:rPr lang="tr-TR" sz="4700" b="1" dirty="0">
                <a:solidFill>
                  <a:srgbClr val="FF378B"/>
                </a:solidFill>
              </a:rPr>
              <a:t>Görevlendirme ve Ücret Tahakkuk İşlemleri</a:t>
            </a:r>
            <a:endParaRPr lang="tr-TR" sz="4200" b="1" dirty="0">
              <a:solidFill>
                <a:srgbClr val="FF37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75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object 64"/>
          <p:cNvSpPr/>
          <p:nvPr/>
        </p:nvSpPr>
        <p:spPr>
          <a:xfrm>
            <a:off x="0" y="529391"/>
            <a:ext cx="4597629" cy="20580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427444" y="2190750"/>
            <a:ext cx="8340370" cy="1821083"/>
          </a:xfrm>
          <a:prstGeom prst="rect">
            <a:avLst/>
          </a:prstGeom>
        </p:spPr>
        <p:txBody>
          <a:bodyPr vert="horz" wrap="square" lIns="0" tIns="66111" rIns="0" bIns="0" rtlCol="0">
            <a:spAutoFit/>
          </a:bodyPr>
          <a:lstStyle/>
          <a:p>
            <a:pPr marL="357896" indent="-357896" algn="just">
              <a:buFont typeface="Wingdings" panose="05000000000000000000" pitchFamily="2" charset="2"/>
              <a:buChar char="Ø"/>
            </a:pPr>
            <a:r>
              <a:rPr lang="tr-TR" sz="1900" dirty="0" smtClean="0"/>
              <a:t>sınav </a:t>
            </a:r>
            <a:r>
              <a:rPr lang="tr-TR" sz="1900" dirty="0"/>
              <a:t>için öğrencilerden başvuru alınmamış, tüm 8. sınıf öğrencileri için Bakanlık tarafından merkezi olarak yerleştirme yapılmış ve </a:t>
            </a:r>
            <a:r>
              <a:rPr lang="tr-TR" sz="1900" b="1" dirty="0">
                <a:solidFill>
                  <a:srgbClr val="FF0000"/>
                </a:solidFill>
              </a:rPr>
              <a:t>tüm öğrencilerin kendi okullarında sınava girmesi sağlanmıştır. </a:t>
            </a:r>
            <a:r>
              <a:rPr lang="tr-TR" sz="1900" dirty="0"/>
              <a:t>Öğrencilerin sınava gireceği salon ve sıra bilgileri e-okul </a:t>
            </a:r>
            <a:r>
              <a:rPr lang="tr-TR" sz="1900" b="1" dirty="0"/>
              <a:t>veli bilgilendirme sistemi </a:t>
            </a:r>
            <a:r>
              <a:rPr lang="tr-TR" sz="1900" dirty="0"/>
              <a:t>üzerinden açıklanmıştır</a:t>
            </a:r>
            <a:r>
              <a:rPr lang="tr-TR" sz="1900" dirty="0" smtClean="0"/>
              <a:t>.</a:t>
            </a:r>
          </a:p>
          <a:p>
            <a:pPr marL="357896" indent="-357896" algn="just">
              <a:buFont typeface="Wingdings" panose="05000000000000000000" pitchFamily="2" charset="2"/>
              <a:buChar char="Ø"/>
            </a:pPr>
            <a:endParaRPr lang="tr-TR" sz="1900" dirty="0"/>
          </a:p>
        </p:txBody>
      </p:sp>
      <p:sp>
        <p:nvSpPr>
          <p:cNvPr id="69" name="Metin kutusu 68"/>
          <p:cNvSpPr txBox="1"/>
          <p:nvPr/>
        </p:nvSpPr>
        <p:spPr>
          <a:xfrm>
            <a:off x="1066800" y="427862"/>
            <a:ext cx="7540868" cy="749387"/>
          </a:xfrm>
          <a:prstGeom prst="rect">
            <a:avLst/>
          </a:prstGeom>
          <a:noFill/>
        </p:spPr>
        <p:txBody>
          <a:bodyPr wrap="square" lIns="71579" tIns="35790" rIns="71579" bIns="35790" rtlCol="0">
            <a:spAutoFit/>
          </a:bodyPr>
          <a:lstStyle/>
          <a:p>
            <a:pPr algn="ctr"/>
            <a:r>
              <a:rPr lang="tr-TR" sz="22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dobe Caslon Pro Bold" panose="0205070206050A020403" pitchFamily="18" charset="-94"/>
              </a:rPr>
              <a:t>2022 </a:t>
            </a:r>
            <a:r>
              <a:rPr lang="tr-TR" sz="22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dobe Caslon Pro Bold" panose="0205070206050A020403" pitchFamily="18" charset="-94"/>
              </a:rPr>
              <a:t>SINAVLA ÖĞRENCİ ALAN ORTAÖĞRETİM KURUMLARINA İLİŞKİN MERKEZİ SINAV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-160010"/>
            <a:ext cx="1477049" cy="1175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53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752600" y="285750"/>
            <a:ext cx="6683765" cy="444951"/>
          </a:xfrm>
        </p:spPr>
        <p:txBody>
          <a:bodyPr>
            <a:normAutofit fontScale="90000"/>
          </a:bodyPr>
          <a:lstStyle/>
          <a:p>
            <a:r>
              <a:rPr lang="tr-TR" sz="2500" b="1" dirty="0">
                <a:solidFill>
                  <a:srgbClr val="FF378B"/>
                </a:solidFill>
              </a:rPr>
              <a:t>Görevlendirme ve Ücret Tahakkuk İşlemleri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>
          <a:xfrm>
            <a:off x="228600" y="971550"/>
            <a:ext cx="8601007" cy="3682573"/>
          </a:xfrm>
        </p:spPr>
        <p:txBody>
          <a:bodyPr>
            <a:normAutofit/>
          </a:bodyPr>
          <a:lstStyle/>
          <a:p>
            <a:pPr algn="just"/>
            <a:r>
              <a:rPr lang="tr-TR" sz="1900" dirty="0" smtClean="0">
                <a:latin typeface="+mj-lt"/>
              </a:rPr>
              <a:t>Bu </a:t>
            </a:r>
            <a:r>
              <a:rPr lang="tr-TR" sz="1900" dirty="0">
                <a:latin typeface="+mj-lt"/>
              </a:rPr>
              <a:t>sınavda görev yapacak </a:t>
            </a:r>
            <a:r>
              <a:rPr lang="tr-TR" sz="1900" b="1" dirty="0">
                <a:latin typeface="+mj-lt"/>
              </a:rPr>
              <a:t>bina sınav komisyonu başkan ve üyeleri, salon başkanları, gözetmenler, yardımcı engelli gözetmenleri ile yedek salon görevlilerine</a:t>
            </a:r>
            <a:r>
              <a:rPr lang="tr-TR" sz="1900" dirty="0">
                <a:latin typeface="+mj-lt"/>
              </a:rPr>
              <a:t> ait sınav ücretleri </a:t>
            </a:r>
            <a:r>
              <a:rPr lang="tr-TR" sz="1900" b="1" dirty="0">
                <a:latin typeface="+mj-lt"/>
              </a:rPr>
              <a:t>Kamu Harcama </a:t>
            </a:r>
            <a:r>
              <a:rPr lang="tr-TR" sz="1900" b="1" dirty="0" smtClean="0">
                <a:latin typeface="+mj-lt"/>
              </a:rPr>
              <a:t>ve </a:t>
            </a:r>
            <a:r>
              <a:rPr lang="tr-TR" sz="1900" b="1" dirty="0">
                <a:latin typeface="+mj-lt"/>
              </a:rPr>
              <a:t>Muhasebe Bilişim Sisteminden (</a:t>
            </a:r>
            <a:r>
              <a:rPr lang="tr-TR" sz="1900" b="1" dirty="0" smtClean="0">
                <a:latin typeface="+mj-lt"/>
              </a:rPr>
              <a:t>KBS),</a:t>
            </a:r>
            <a:endParaRPr lang="tr-TR" sz="1900" dirty="0">
              <a:latin typeface="+mj-lt"/>
            </a:endParaRPr>
          </a:p>
          <a:p>
            <a:pPr algn="just"/>
            <a:r>
              <a:rPr lang="tr-TR" sz="1900" dirty="0" smtClean="0">
                <a:latin typeface="+mj-lt"/>
              </a:rPr>
              <a:t>Diğer </a:t>
            </a:r>
            <a:r>
              <a:rPr lang="tr-TR" sz="1900" dirty="0">
                <a:latin typeface="+mj-lt"/>
              </a:rPr>
              <a:t>sınav </a:t>
            </a:r>
            <a:r>
              <a:rPr lang="tr-TR" sz="1900" dirty="0" smtClean="0">
                <a:latin typeface="+mj-lt"/>
              </a:rPr>
              <a:t>görevlilerine(Güvenlik görevlileri, il ve ilçe sınav yürütme komisyonu vb.) </a:t>
            </a:r>
            <a:r>
              <a:rPr lang="tr-TR" sz="1900" dirty="0">
                <a:latin typeface="+mj-lt"/>
              </a:rPr>
              <a:t>ait ücretler ise Bakanlığımız Döner Sermaye İşletmesi tarafından ödenecektir. </a:t>
            </a:r>
            <a:endParaRPr lang="tr-TR" sz="1900" dirty="0" smtClean="0">
              <a:latin typeface="+mj-lt"/>
            </a:endParaRPr>
          </a:p>
          <a:p>
            <a:pPr algn="just"/>
            <a:r>
              <a:rPr lang="tr-TR" sz="1900" dirty="0" smtClean="0">
                <a:latin typeface="+mj-lt"/>
              </a:rPr>
              <a:t>Bu </a:t>
            </a:r>
            <a:r>
              <a:rPr lang="tr-TR" sz="1900" dirty="0">
                <a:latin typeface="+mj-lt"/>
              </a:rPr>
              <a:t>sınavda görev alacak personele ödenecek sınav ücretlerinin Haziran ayı aylık katsayısı üzerinden ödenebilmesi için ücret tahakkuk işlemlerinin </a:t>
            </a:r>
            <a:r>
              <a:rPr lang="tr-TR" sz="1900" b="1" dirty="0">
                <a:solidFill>
                  <a:srgbClr val="FF0000"/>
                </a:solidFill>
                <a:latin typeface="+mj-lt"/>
              </a:rPr>
              <a:t>en geç </a:t>
            </a:r>
            <a:r>
              <a:rPr lang="tr-TR" sz="1900" b="1" dirty="0" smtClean="0">
                <a:solidFill>
                  <a:srgbClr val="FF0000"/>
                </a:solidFill>
                <a:latin typeface="+mj-lt"/>
              </a:rPr>
              <a:t>24 Haziran 2022</a:t>
            </a:r>
            <a:r>
              <a:rPr lang="tr-TR" sz="1900" b="1" dirty="0" smtClean="0">
                <a:latin typeface="+mj-lt"/>
              </a:rPr>
              <a:t> </a:t>
            </a:r>
            <a:r>
              <a:rPr lang="tr-TR" sz="1900" dirty="0">
                <a:latin typeface="+mj-lt"/>
              </a:rPr>
              <a:t>tarihine kadar tamamlanması gerekmektedir</a:t>
            </a:r>
            <a:r>
              <a:rPr lang="tr-TR" sz="1900" dirty="0" smtClean="0">
                <a:latin typeface="+mj-lt"/>
              </a:rPr>
              <a:t>.</a:t>
            </a:r>
          </a:p>
          <a:p>
            <a:endParaRPr lang="tr-TR" sz="1900" b="1" dirty="0">
              <a:latin typeface="+mj-lt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56" y="-128011"/>
            <a:ext cx="1732147" cy="137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07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3"/>
          <p:cNvSpPr>
            <a:spLocks noGrp="1"/>
          </p:cNvSpPr>
          <p:nvPr>
            <p:ph idx="1"/>
          </p:nvPr>
        </p:nvSpPr>
        <p:spPr>
          <a:xfrm>
            <a:off x="271497" y="1152124"/>
            <a:ext cx="8666166" cy="3781826"/>
          </a:xfrm>
        </p:spPr>
        <p:txBody>
          <a:bodyPr>
            <a:normAutofit/>
          </a:bodyPr>
          <a:lstStyle/>
          <a:p>
            <a:pPr algn="just"/>
            <a:r>
              <a:rPr lang="tr-TR" sz="1900" dirty="0">
                <a:latin typeface="+mj-lt"/>
              </a:rPr>
              <a:t>Bu sınavda özel okulların sınav binası olarak kullanılması ve bina komisyonu olarak bu kurum dışından  personel görevlendirilmesi nedeniyle veri girişi için kişisel şifrelere yetki verilmesi zorunluluğu </a:t>
            </a:r>
            <a:r>
              <a:rPr lang="tr-TR" sz="1900" dirty="0" smtClean="0">
                <a:latin typeface="+mj-lt"/>
              </a:rPr>
              <a:t>doğmuştur.</a:t>
            </a:r>
          </a:p>
          <a:p>
            <a:pPr algn="just"/>
            <a:r>
              <a:rPr lang="tr-TR" sz="1900" dirty="0" smtClean="0">
                <a:latin typeface="+mj-lt"/>
              </a:rPr>
              <a:t>MEBBİS </a:t>
            </a:r>
            <a:r>
              <a:rPr lang="tr-TR" sz="1900" dirty="0">
                <a:latin typeface="+mj-lt"/>
              </a:rPr>
              <a:t>sistemine kişisel şifrelerle giriş yapıldığında ana menüde Merkezi Sınav Modülü görülecektir</a:t>
            </a:r>
            <a:r>
              <a:rPr lang="tr-TR" sz="1900" dirty="0" smtClean="0">
                <a:latin typeface="+mj-lt"/>
              </a:rPr>
              <a:t>.</a:t>
            </a:r>
          </a:p>
          <a:p>
            <a:pPr algn="just"/>
            <a:endParaRPr lang="tr-TR" sz="1900" dirty="0" smtClean="0">
              <a:latin typeface="+mj-lt"/>
            </a:endParaRPr>
          </a:p>
          <a:p>
            <a:pPr algn="just"/>
            <a:r>
              <a:rPr lang="tr-TR" sz="1900" dirty="0" smtClean="0">
                <a:latin typeface="+mj-lt"/>
              </a:rPr>
              <a:t>Bu </a:t>
            </a:r>
            <a:r>
              <a:rPr lang="tr-TR" sz="1900" b="1" u="sng" dirty="0">
                <a:latin typeface="+mj-lt"/>
              </a:rPr>
              <a:t>menü tüm personelde görülecek</a:t>
            </a:r>
            <a:r>
              <a:rPr lang="tr-TR" sz="1900" dirty="0">
                <a:latin typeface="+mj-lt"/>
              </a:rPr>
              <a:t> olup, </a:t>
            </a:r>
            <a:r>
              <a:rPr lang="tr-TR" sz="1900" b="1" u="sng" dirty="0">
                <a:latin typeface="+mj-lt"/>
              </a:rPr>
              <a:t>burayı sadece bina komisyonunda görevli personel kullanabilecektir</a:t>
            </a:r>
            <a:r>
              <a:rPr lang="tr-TR" sz="1900" dirty="0">
                <a:latin typeface="+mj-lt"/>
              </a:rPr>
              <a:t>. Görevli olunan kurum bilgileri otomatik olarak belirecektir. </a:t>
            </a:r>
          </a:p>
        </p:txBody>
      </p:sp>
      <p:pic>
        <p:nvPicPr>
          <p:cNvPr id="1026" name="Resim 1" descr="image00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41" r="17227" b="13694"/>
          <a:stretch/>
        </p:blipFill>
        <p:spPr bwMode="auto">
          <a:xfrm>
            <a:off x="3657600" y="2495776"/>
            <a:ext cx="2424529" cy="432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Unvan 1"/>
          <p:cNvSpPr txBox="1">
            <a:spLocks/>
          </p:cNvSpPr>
          <p:nvPr/>
        </p:nvSpPr>
        <p:spPr>
          <a:xfrm>
            <a:off x="1752600" y="408333"/>
            <a:ext cx="6683765" cy="444951"/>
          </a:xfrm>
          <a:prstGeom prst="rect">
            <a:avLst/>
          </a:prstGeom>
        </p:spPr>
        <p:txBody>
          <a:bodyPr vert="horz" lIns="71579" tIns="35790" rIns="71579" bIns="35790" rtlCol="0" anchor="ctr">
            <a:normAutofit lnSpcReduction="10000"/>
          </a:bodyPr>
          <a:lstStyle>
            <a:lvl1pPr algn="ctr" defTabSz="1007577" rtl="0" eaLnBrk="1" latinLnBrk="0" hangingPunct="1">
              <a:spcBef>
                <a:spcPct val="0"/>
              </a:spcBef>
              <a:buNone/>
              <a:defRPr sz="484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500" b="1" dirty="0">
                <a:solidFill>
                  <a:srgbClr val="FF378B"/>
                </a:solidFill>
              </a:rPr>
              <a:t>Görevlendirme ve Ücret Tahakkuk İşlemleri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56" y="-128011"/>
            <a:ext cx="1732147" cy="137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24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van 1"/>
          <p:cNvSpPr>
            <a:spLocks noGrp="1"/>
          </p:cNvSpPr>
          <p:nvPr>
            <p:ph type="title"/>
          </p:nvPr>
        </p:nvSpPr>
        <p:spPr>
          <a:xfrm>
            <a:off x="2057400" y="297999"/>
            <a:ext cx="6683765" cy="444951"/>
          </a:xfrm>
        </p:spPr>
        <p:txBody>
          <a:bodyPr>
            <a:normAutofit fontScale="90000"/>
          </a:bodyPr>
          <a:lstStyle/>
          <a:p>
            <a:r>
              <a:rPr lang="tr-TR" sz="2500" b="1" dirty="0">
                <a:solidFill>
                  <a:srgbClr val="FF378B"/>
                </a:solidFill>
              </a:rPr>
              <a:t>Görevlendirme ve Ücret Tahakkuk İşlemleri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>
          <a:xfrm>
            <a:off x="271497" y="639087"/>
            <a:ext cx="8601007" cy="4318555"/>
          </a:xfrm>
        </p:spPr>
        <p:txBody>
          <a:bodyPr>
            <a:noAutofit/>
          </a:bodyPr>
          <a:lstStyle/>
          <a:p>
            <a:endParaRPr lang="tr-TR" sz="1900" dirty="0" smtClean="0">
              <a:latin typeface="+mj-lt"/>
            </a:endParaRPr>
          </a:p>
          <a:p>
            <a:r>
              <a:rPr lang="tr-TR" sz="1900" dirty="0" smtClean="0">
                <a:latin typeface="+mj-lt"/>
              </a:rPr>
              <a:t>Kişisel </a:t>
            </a:r>
            <a:r>
              <a:rPr lang="tr-TR" sz="1900" dirty="0">
                <a:latin typeface="+mj-lt"/>
              </a:rPr>
              <a:t>şifre ile giriş yapıldığında bina komisyonunda görevli personel için 3 ekran görünecektir. </a:t>
            </a:r>
            <a:endParaRPr lang="tr-TR" sz="1900" dirty="0" smtClean="0">
              <a:latin typeface="+mj-lt"/>
            </a:endParaRPr>
          </a:p>
          <a:p>
            <a:endParaRPr lang="tr-TR" sz="1900" dirty="0">
              <a:latin typeface="+mj-lt"/>
            </a:endParaRPr>
          </a:p>
          <a:p>
            <a:endParaRPr lang="tr-TR" sz="1900" dirty="0" smtClean="0">
              <a:latin typeface="+mj-lt"/>
            </a:endParaRPr>
          </a:p>
          <a:p>
            <a:endParaRPr lang="tr-TR" sz="1900" dirty="0">
              <a:latin typeface="+mj-lt"/>
            </a:endParaRPr>
          </a:p>
          <a:p>
            <a:endParaRPr lang="tr-TR" sz="1900" dirty="0" smtClean="0">
              <a:latin typeface="+mj-lt"/>
            </a:endParaRPr>
          </a:p>
          <a:p>
            <a:endParaRPr lang="tr-TR" sz="1900" dirty="0">
              <a:latin typeface="+mj-lt"/>
            </a:endParaRPr>
          </a:p>
          <a:p>
            <a:pPr marL="0" indent="0">
              <a:buNone/>
            </a:pPr>
            <a:endParaRPr lang="tr-TR" sz="1900" dirty="0">
              <a:latin typeface="+mj-lt"/>
            </a:endParaRPr>
          </a:p>
          <a:p>
            <a:endParaRPr lang="tr-TR" sz="1900" dirty="0" smtClean="0">
              <a:latin typeface="+mj-lt"/>
            </a:endParaRPr>
          </a:p>
          <a:p>
            <a:r>
              <a:rPr lang="tr-TR" sz="1900" dirty="0">
                <a:latin typeface="+mj-lt"/>
              </a:rPr>
              <a:t>Bu ekranlarda işlemler ile bilgiler ve duyurular eklenmiştir.  </a:t>
            </a:r>
            <a:endParaRPr lang="tr-TR" sz="1900" dirty="0" smtClean="0">
              <a:latin typeface="+mj-lt"/>
            </a:endParaRPr>
          </a:p>
          <a:p>
            <a:r>
              <a:rPr lang="tr-TR" sz="1900" b="1" dirty="0" smtClean="0">
                <a:latin typeface="+mj-lt"/>
              </a:rPr>
              <a:t>Sınav </a:t>
            </a:r>
            <a:r>
              <a:rPr lang="tr-TR" sz="1900" b="1" dirty="0">
                <a:latin typeface="+mj-lt"/>
              </a:rPr>
              <a:t>günü veri giriş işlemlerinin tamamlanması konusunda bina komisyonlarının </a:t>
            </a:r>
            <a:r>
              <a:rPr lang="tr-TR" sz="1900" b="1" dirty="0" smtClean="0">
                <a:latin typeface="+mj-lt"/>
              </a:rPr>
              <a:t>titizlikle işlem yapması önemlidir.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429" y="1733550"/>
            <a:ext cx="5408209" cy="213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56" y="-247650"/>
            <a:ext cx="1732147" cy="137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51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32133" y="1223203"/>
            <a:ext cx="8470689" cy="764699"/>
          </a:xfrm>
        </p:spPr>
        <p:txBody>
          <a:bodyPr>
            <a:normAutofit fontScale="90000"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Sınavdan Sonra Yapılacak İşlemlerde</a:t>
            </a:r>
            <a:br>
              <a:rPr lang="tr-TR" b="1" dirty="0" smtClean="0">
                <a:solidFill>
                  <a:srgbClr val="FF0000"/>
                </a:solidFill>
              </a:rPr>
            </a:br>
            <a:r>
              <a:rPr lang="tr-TR" b="1" dirty="0" smtClean="0">
                <a:solidFill>
                  <a:srgbClr val="FF0000"/>
                </a:solidFill>
              </a:rPr>
              <a:t>Dikkat Edilecek Hususlar</a:t>
            </a:r>
            <a:br>
              <a:rPr lang="tr-TR" b="1" dirty="0" smtClean="0">
                <a:solidFill>
                  <a:srgbClr val="FF0000"/>
                </a:solidFill>
              </a:rPr>
            </a:br>
            <a:r>
              <a:rPr lang="tr-TR" b="1" dirty="0" smtClean="0">
                <a:solidFill>
                  <a:srgbClr val="FF0000"/>
                </a:solidFill>
              </a:rPr>
              <a:t>ÖNEMLİ !!!</a:t>
            </a:r>
            <a:endParaRPr lang="tr-T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86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752600" y="438150"/>
            <a:ext cx="6683765" cy="444951"/>
          </a:xfrm>
        </p:spPr>
        <p:txBody>
          <a:bodyPr>
            <a:normAutofit fontScale="90000"/>
          </a:bodyPr>
          <a:lstStyle/>
          <a:p>
            <a:r>
              <a:rPr lang="tr-TR" sz="2500" b="1" dirty="0">
                <a:solidFill>
                  <a:srgbClr val="FF0000"/>
                </a:solidFill>
              </a:rPr>
              <a:t>Dikkat Edilecek Hususlar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>
          <a:xfrm>
            <a:off x="381000" y="1200150"/>
            <a:ext cx="8556663" cy="3352800"/>
          </a:xfrm>
        </p:spPr>
        <p:txBody>
          <a:bodyPr>
            <a:normAutofit/>
          </a:bodyPr>
          <a:lstStyle/>
          <a:p>
            <a:pPr algn="just"/>
            <a:r>
              <a:rPr lang="tr-TR" sz="1900" dirty="0" smtClean="0">
                <a:latin typeface="+mj-lt"/>
              </a:rPr>
              <a:t>Sınav bittikten sonra MEBBİS Sınav İşlemleri&gt;Sınav Binası Görevli Bilgi girişine (Salon Başkanı, gözetmen, yedek gözetmen) gibi değişiklikler yapıldıktan sonra, hiçbir değişiklik yapılmasa bile modülün üst sol </a:t>
            </a:r>
            <a:r>
              <a:rPr lang="tr-TR" sz="1900" b="1" dirty="0" smtClean="0">
                <a:solidFill>
                  <a:srgbClr val="FF0000"/>
                </a:solidFill>
                <a:latin typeface="+mj-lt"/>
              </a:rPr>
              <a:t>tarafından KAYDET butonuna 1 kere basılması gerekmektedir.</a:t>
            </a:r>
          </a:p>
          <a:p>
            <a:pPr algn="just"/>
            <a:r>
              <a:rPr lang="tr-TR" sz="1900" dirty="0" smtClean="0">
                <a:solidFill>
                  <a:schemeClr val="tx1"/>
                </a:solidFill>
                <a:latin typeface="+mj-lt"/>
              </a:rPr>
              <a:t>Aksi takdirde göreve gelen öğretmenler cezalı duruma düşer ve ücret alamazlar.</a:t>
            </a:r>
          </a:p>
          <a:p>
            <a:pPr algn="just"/>
            <a:r>
              <a:rPr lang="tr-TR" sz="1900" dirty="0" smtClean="0">
                <a:solidFill>
                  <a:schemeClr val="tx1"/>
                </a:solidFill>
                <a:latin typeface="+mj-lt"/>
              </a:rPr>
              <a:t>Sınav sonunda okul komisyon başkanları </a:t>
            </a:r>
            <a:r>
              <a:rPr lang="tr-TR" sz="1900" dirty="0" err="1" smtClean="0">
                <a:solidFill>
                  <a:schemeClr val="tx1"/>
                </a:solidFill>
                <a:latin typeface="+mj-lt"/>
              </a:rPr>
              <a:t>Mebbis</a:t>
            </a:r>
            <a:r>
              <a:rPr lang="tr-TR" sz="1900" dirty="0" smtClean="0">
                <a:solidFill>
                  <a:schemeClr val="tx1"/>
                </a:solidFill>
                <a:latin typeface="+mj-lt"/>
              </a:rPr>
              <a:t> Tahakkuk Sistemine:</a:t>
            </a:r>
          </a:p>
          <a:p>
            <a:pPr lvl="1" algn="just"/>
            <a:r>
              <a:rPr lang="tr-TR" sz="1900" dirty="0" smtClean="0">
                <a:solidFill>
                  <a:schemeClr val="tx1"/>
                </a:solidFill>
                <a:latin typeface="+mj-lt"/>
              </a:rPr>
              <a:t>Bina Sınav Sorumlusu (İl Temsilcisi) (Özel okullarda girilmeyecek)</a:t>
            </a:r>
          </a:p>
          <a:p>
            <a:pPr lvl="1" algn="just"/>
            <a:r>
              <a:rPr lang="tr-TR" sz="1900" dirty="0" smtClean="0">
                <a:solidFill>
                  <a:schemeClr val="tx1"/>
                </a:solidFill>
                <a:latin typeface="+mj-lt"/>
              </a:rPr>
              <a:t>Hizmetli (özel okullar girmeyecek), resmi okullarda sistemdeki sayıya göre girilecek.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56" y="-247650"/>
            <a:ext cx="1732147" cy="137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8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1"/>
          <p:cNvSpPr>
            <a:spLocks noGrp="1"/>
          </p:cNvSpPr>
          <p:nvPr>
            <p:ph type="title"/>
          </p:nvPr>
        </p:nvSpPr>
        <p:spPr>
          <a:xfrm>
            <a:off x="1905000" y="285750"/>
            <a:ext cx="6683765" cy="444951"/>
          </a:xfrm>
        </p:spPr>
        <p:txBody>
          <a:bodyPr>
            <a:normAutofit fontScale="90000"/>
          </a:bodyPr>
          <a:lstStyle/>
          <a:p>
            <a:r>
              <a:rPr lang="tr-TR" sz="2500" b="1" dirty="0">
                <a:solidFill>
                  <a:srgbClr val="FF0000"/>
                </a:solidFill>
              </a:rPr>
              <a:t>Dikkat Edilecek Hususlar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>
          <a:xfrm>
            <a:off x="457200" y="1047749"/>
            <a:ext cx="8480463" cy="4013627"/>
          </a:xfrm>
        </p:spPr>
        <p:txBody>
          <a:bodyPr>
            <a:normAutofit/>
          </a:bodyPr>
          <a:lstStyle/>
          <a:p>
            <a:pPr algn="just"/>
            <a:r>
              <a:rPr lang="tr-TR" sz="1900" dirty="0" smtClean="0">
                <a:latin typeface="+mj-lt"/>
              </a:rPr>
              <a:t>Sınav günü öğretmenlerle yapılan toplantıda şu duyuruyu yapınız:</a:t>
            </a:r>
          </a:p>
          <a:p>
            <a:pPr algn="just"/>
            <a:r>
              <a:rPr lang="tr-TR" sz="1900" i="1" dirty="0" smtClean="0">
                <a:solidFill>
                  <a:schemeClr val="tx1"/>
                </a:solidFill>
                <a:latin typeface="+mj-lt"/>
              </a:rPr>
              <a:t>Sınavdan sonra görev alan sınav komisyonları (Salon Başkanı, Gözetmen ve yedek gözetmen) </a:t>
            </a:r>
            <a:r>
              <a:rPr lang="tr-TR" sz="1900" i="1" dirty="0" err="1" smtClean="0">
                <a:solidFill>
                  <a:schemeClr val="tx1"/>
                </a:solidFill>
                <a:latin typeface="+mj-lt"/>
              </a:rPr>
              <a:t>nın</a:t>
            </a:r>
            <a:r>
              <a:rPr lang="tr-TR" sz="1900" i="1" dirty="0" smtClean="0">
                <a:solidFill>
                  <a:schemeClr val="tx1"/>
                </a:solidFill>
                <a:latin typeface="+mj-lt"/>
              </a:rPr>
              <a:t> sınav görevleri sınav komisyon başkanı görevine geldiğini işaretleyip kaydettikten sonra kadrolarının olduğu okulu görev ücreti için bilgilendirmeleri gerekmektedir. </a:t>
            </a:r>
          </a:p>
          <a:p>
            <a:pPr algn="just"/>
            <a:endParaRPr lang="tr-TR" sz="1900" i="1" dirty="0" smtClean="0">
              <a:solidFill>
                <a:schemeClr val="tx1"/>
              </a:solidFill>
              <a:latin typeface="+mj-lt"/>
            </a:endParaRPr>
          </a:p>
          <a:p>
            <a:pPr algn="just"/>
            <a:r>
              <a:rPr lang="tr-TR" sz="1900" dirty="0" smtClean="0">
                <a:solidFill>
                  <a:schemeClr val="tx1"/>
                </a:solidFill>
                <a:latin typeface="+mj-lt"/>
              </a:rPr>
              <a:t>İl Temsilcisi Raporu sisteme aynı gün girilerek kaydedilmesi gerekmektedir.</a:t>
            </a:r>
          </a:p>
          <a:p>
            <a:pPr algn="just"/>
            <a:endParaRPr lang="tr-TR" sz="1900" dirty="0" smtClean="0">
              <a:solidFill>
                <a:schemeClr val="tx1"/>
              </a:solidFill>
              <a:latin typeface="+mj-lt"/>
            </a:endParaRPr>
          </a:p>
          <a:p>
            <a:pPr algn="just"/>
            <a:r>
              <a:rPr lang="tr-TR" sz="1900" dirty="0" smtClean="0">
                <a:solidFill>
                  <a:schemeClr val="tx1"/>
                </a:solidFill>
                <a:latin typeface="+mj-lt"/>
              </a:rPr>
              <a:t>Sınav görevine geç kalan ya da gelmeyen öğretmenin sınav öncesi okulda olması gereken saatten sonra aldığı rapor </a:t>
            </a:r>
            <a:r>
              <a:rPr lang="tr-TR" sz="1900" b="1" dirty="0">
                <a:solidFill>
                  <a:srgbClr val="FF0000"/>
                </a:solidFill>
                <a:latin typeface="+mj-lt"/>
              </a:rPr>
              <a:t>geçersiz</a:t>
            </a:r>
            <a:r>
              <a:rPr lang="tr-TR" sz="1900" dirty="0">
                <a:solidFill>
                  <a:srgbClr val="FF0000"/>
                </a:solidFill>
                <a:latin typeface="+mj-lt"/>
              </a:rPr>
              <a:t> </a:t>
            </a:r>
            <a:r>
              <a:rPr lang="tr-TR" sz="1900" dirty="0" smtClean="0">
                <a:solidFill>
                  <a:schemeClr val="tx1"/>
                </a:solidFill>
                <a:latin typeface="+mj-lt"/>
              </a:rPr>
              <a:t>olacaktır.</a:t>
            </a:r>
          </a:p>
          <a:p>
            <a:pPr marL="0" indent="0" algn="just">
              <a:buNone/>
            </a:pPr>
            <a:endParaRPr lang="tr-TR" sz="1900" dirty="0" smtClean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56" y="-247650"/>
            <a:ext cx="1732147" cy="137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91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3200400" y="133350"/>
            <a:ext cx="2819400" cy="742950"/>
          </a:xfrm>
        </p:spPr>
        <p:txBody>
          <a:bodyPr>
            <a:noAutofit/>
          </a:bodyPr>
          <a:lstStyle/>
          <a:p>
            <a:r>
              <a:rPr lang="tr-TR" b="1" dirty="0">
                <a:solidFill>
                  <a:srgbClr val="FF378B"/>
                </a:solidFill>
              </a:rPr>
              <a:t>DİKKAT!!!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56" y="-247650"/>
            <a:ext cx="1732147" cy="1378804"/>
          </a:xfrm>
          <a:prstGeom prst="rect">
            <a:avLst/>
          </a:prstGeom>
        </p:spPr>
      </p:pic>
      <p:sp>
        <p:nvSpPr>
          <p:cNvPr id="6" name="Alt Başlık 2"/>
          <p:cNvSpPr txBox="1">
            <a:spLocks/>
          </p:cNvSpPr>
          <p:nvPr/>
        </p:nvSpPr>
        <p:spPr>
          <a:xfrm>
            <a:off x="325639" y="860772"/>
            <a:ext cx="8665961" cy="41493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8422" indent="-268422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sz="1900" dirty="0" smtClean="0">
                <a:latin typeface="+mj-lt"/>
              </a:rPr>
              <a:t>Lütfen topuklu, ses çıkaran ayakkabı giymeyiniz.</a:t>
            </a:r>
          </a:p>
          <a:p>
            <a:pPr marL="268422" indent="-268422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sz="1900" b="1" dirty="0" smtClean="0">
                <a:latin typeface="+mj-lt"/>
              </a:rPr>
              <a:t>Sınavdan 1 saat önce yapılacak toplantıya mutlaka zamanında gidiniz.</a:t>
            </a:r>
          </a:p>
          <a:p>
            <a:pPr marL="268422" indent="-268422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sz="1900" dirty="0" smtClean="0">
                <a:latin typeface="+mj-lt"/>
              </a:rPr>
              <a:t>Cep telefonu ile sınav binasına girmek için ısrar etmeyiniz.</a:t>
            </a:r>
          </a:p>
          <a:p>
            <a:pPr marL="268422" indent="-268422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sz="1900" b="1" dirty="0" smtClean="0">
                <a:latin typeface="+mj-lt"/>
              </a:rPr>
              <a:t>Sınav esnasında görevli arkadaşınız ile konuşmayınız.</a:t>
            </a:r>
          </a:p>
          <a:p>
            <a:pPr marL="268422" indent="-268422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sz="1900" dirty="0" smtClean="0">
                <a:latin typeface="+mj-lt"/>
              </a:rPr>
              <a:t>Sınavdan önce sosyal mesafe için gerekli düzenlemeleri yapınız.</a:t>
            </a:r>
          </a:p>
          <a:p>
            <a:pPr marL="268422" indent="-268422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sz="1900" b="1" dirty="0" smtClean="0">
                <a:latin typeface="+mj-lt"/>
              </a:rPr>
              <a:t>Öğrencilerin birbirlerinden her hangi bir araç almasına KESİNLİKLE müsaade etmeyiniz.</a:t>
            </a:r>
          </a:p>
          <a:p>
            <a:pPr marL="268422" indent="-268422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sz="1900" dirty="0" smtClean="0">
                <a:latin typeface="+mj-lt"/>
              </a:rPr>
              <a:t>.</a:t>
            </a:r>
          </a:p>
          <a:p>
            <a:endParaRPr lang="tr-TR" sz="19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735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3048000" y="228600"/>
            <a:ext cx="2819400" cy="742950"/>
          </a:xfrm>
        </p:spPr>
        <p:txBody>
          <a:bodyPr>
            <a:noAutofit/>
          </a:bodyPr>
          <a:lstStyle/>
          <a:p>
            <a:r>
              <a:rPr lang="tr-TR" b="1" dirty="0">
                <a:solidFill>
                  <a:srgbClr val="FF378B"/>
                </a:solidFill>
              </a:rPr>
              <a:t>DİKKAT!!!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56" y="-247650"/>
            <a:ext cx="1732147" cy="1378804"/>
          </a:xfrm>
          <a:prstGeom prst="rect">
            <a:avLst/>
          </a:prstGeom>
        </p:spPr>
      </p:pic>
      <p:sp>
        <p:nvSpPr>
          <p:cNvPr id="8" name="Alt Başlık 2"/>
          <p:cNvSpPr txBox="1">
            <a:spLocks/>
          </p:cNvSpPr>
          <p:nvPr/>
        </p:nvSpPr>
        <p:spPr>
          <a:xfrm>
            <a:off x="609600" y="979825"/>
            <a:ext cx="8382000" cy="38779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8422" indent="-268422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sz="1900" dirty="0" smtClean="0">
                <a:latin typeface="+mj-lt"/>
              </a:rPr>
              <a:t>Görev yerinizden ayrılmayınız.</a:t>
            </a:r>
          </a:p>
          <a:p>
            <a:pPr marL="268422" indent="-268422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sz="1900" b="1" dirty="0" smtClean="0">
                <a:latin typeface="+mj-lt"/>
              </a:rPr>
              <a:t>Sınıf içerisinde çok gezmeyiniz.</a:t>
            </a:r>
          </a:p>
          <a:p>
            <a:pPr marL="268422" indent="-268422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sz="1900" dirty="0" smtClean="0">
                <a:latin typeface="+mj-lt"/>
              </a:rPr>
              <a:t>Sorular hakkında yorum yapmayınız.</a:t>
            </a:r>
          </a:p>
          <a:p>
            <a:pPr marL="268422" indent="-268422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sz="1900" b="1" dirty="0" smtClean="0">
                <a:latin typeface="+mj-lt"/>
              </a:rPr>
              <a:t>Öğrencilerin başında uzun süre beklemeyiniz.</a:t>
            </a:r>
          </a:p>
          <a:p>
            <a:pPr marL="268422" indent="-268422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sz="1900" dirty="0" smtClean="0">
                <a:latin typeface="+mj-lt"/>
              </a:rPr>
              <a:t>Sınav bitince cevap kağıtlarını mutlaka sayarak poşete yerleştiriniz. </a:t>
            </a:r>
            <a:r>
              <a:rPr lang="tr-TR" sz="1900" b="1" dirty="0" smtClean="0">
                <a:solidFill>
                  <a:srgbClr val="FF0000"/>
                </a:solidFill>
                <a:latin typeface="+mj-lt"/>
              </a:rPr>
              <a:t>(ÇOK ÖNEMLİ)</a:t>
            </a:r>
          </a:p>
          <a:p>
            <a:pPr marL="268422" indent="-268422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sz="1900" b="1" dirty="0" smtClean="0">
                <a:latin typeface="+mj-lt"/>
              </a:rPr>
              <a:t>Poşeti doğru kapatınız, tereddüt yaşıyorsanız mutlaka komisyondan yardım isteyiniz.</a:t>
            </a:r>
            <a:endParaRPr lang="tr-TR" sz="19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5169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209800" y="514350"/>
            <a:ext cx="5029200" cy="742950"/>
          </a:xfrm>
        </p:spPr>
        <p:txBody>
          <a:bodyPr/>
          <a:lstStyle/>
          <a:p>
            <a:r>
              <a:rPr lang="tr-TR" dirty="0" smtClean="0"/>
              <a:t>TEŞEKKÜR EDERİZ.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591675"/>
            <a:ext cx="2248624" cy="216761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Dikdörtgen 4"/>
          <p:cNvSpPr/>
          <p:nvPr/>
        </p:nvSpPr>
        <p:spPr>
          <a:xfrm>
            <a:off x="304076" y="3972166"/>
            <a:ext cx="8438109" cy="457000"/>
          </a:xfrm>
          <a:prstGeom prst="rect">
            <a:avLst/>
          </a:prstGeom>
        </p:spPr>
        <p:txBody>
          <a:bodyPr wrap="square" lIns="71579" tIns="35790" rIns="71579" bIns="35790">
            <a:spAutoFit/>
          </a:bodyPr>
          <a:lstStyle/>
          <a:p>
            <a:pPr algn="ctr"/>
            <a:r>
              <a:rPr lang="tr-TR" sz="25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SASON MİLLÎ </a:t>
            </a:r>
            <a:r>
              <a:rPr lang="tr-TR" sz="25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EĞİTİM MÜDÜRLÜĞÜ</a:t>
            </a:r>
          </a:p>
        </p:txBody>
      </p:sp>
    </p:spTree>
    <p:extLst>
      <p:ext uri="{BB962C8B-B14F-4D97-AF65-F5344CB8AC3E}">
        <p14:creationId xmlns:p14="http://schemas.microsoft.com/office/powerpoint/2010/main" val="208761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685800" y="438150"/>
            <a:ext cx="7620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dobe Caslon Pro Bold" panose="0205070206050A020403" pitchFamily="18" charset="-94"/>
              </a:rPr>
              <a:t>2022 SINAVLA ÖĞRENCİ ALAN ORTAÖĞRETİM KURUMLARINA İLİŞKİN MERKEZİ SINAV</a:t>
            </a:r>
            <a:endParaRPr lang="tr-TR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Adobe Caslon Pro Bold" panose="0205070206050A020403" pitchFamily="18" charset="-94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495300" y="1123950"/>
            <a:ext cx="8001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smtClean="0">
                <a:solidFill>
                  <a:srgbClr val="111827"/>
                </a:solidFill>
                <a:latin typeface="Arial" panose="020B0604020202020204" pitchFamily="34" charset="0"/>
              </a:rPr>
              <a:t>MÜCBİR SEBEPTEN (NAKİL, ZORUNLU İKAMET, MEVSİMLİK İŞÇİ, TAYİN GİBİ NEDENLERLE YER DEĞİŞİKLİĞİ YAPARAK BAŞKA İLLERDE BULUNAN ADAYLAR SINAVA GİREBİLİR Mİ?</a:t>
            </a:r>
            <a:endParaRPr lang="tr-TR" dirty="0" smtClean="0">
              <a:solidFill>
                <a:srgbClr val="111827"/>
              </a:solidFill>
              <a:latin typeface="AvenirNext"/>
            </a:endParaRPr>
          </a:p>
          <a:p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381000" y="2179335"/>
            <a:ext cx="7924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87" marR="3977" indent="-264445" algn="just">
              <a:lnSpc>
                <a:spcPts val="1840"/>
              </a:lnSpc>
              <a:spcBef>
                <a:spcPts val="521"/>
              </a:spcBef>
              <a:buClr>
                <a:srgbClr val="FF378B"/>
              </a:buClr>
              <a:buSzPct val="79591"/>
              <a:buFont typeface="Wingdings 2"/>
              <a:buChar char=""/>
              <a:tabLst>
                <a:tab pos="274884" algn="l"/>
              </a:tabLst>
            </a:pPr>
            <a:r>
              <a:rPr lang="tr-TR" sz="1800" dirty="0"/>
              <a:t>Bu öğrencilerin velileri, öğrencinin durumunu anlatan dilekçe ve belgeler ile sınava girmek istedikleri il/ilçe millî eğitim müdürlüklerine 31 Mayıs 2022 tarihine kadar başvuru yapacaklar. Dilekçeler sınav öncesinde oluşturulacak Bölge Sınav Yürütme Komisyonları tarafından değerlendirilerek başvurusu uygun görülen öğrencilerin sınava katılmaları sağlanacak.</a:t>
            </a:r>
            <a:endParaRPr lang="tr-TR" sz="1800" spc="4" dirty="0"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9230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object 64"/>
          <p:cNvSpPr/>
          <p:nvPr/>
        </p:nvSpPr>
        <p:spPr>
          <a:xfrm>
            <a:off x="0" y="529391"/>
            <a:ext cx="4597629" cy="20580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216129" y="1816954"/>
            <a:ext cx="8763000" cy="2700255"/>
          </a:xfrm>
          <a:prstGeom prst="rect">
            <a:avLst/>
          </a:prstGeom>
        </p:spPr>
        <p:txBody>
          <a:bodyPr vert="horz" wrap="square" lIns="0" tIns="68100" rIns="0" bIns="0" rtlCol="0">
            <a:spAutoFit/>
          </a:bodyPr>
          <a:lstStyle/>
          <a:p>
            <a:pPr marL="268422" indent="-268422" algn="just">
              <a:buFont typeface="Wingdings" panose="05000000000000000000" pitchFamily="2" charset="2"/>
              <a:buChar char="v"/>
            </a:pPr>
            <a:r>
              <a:rPr lang="tr-TR" sz="1900" dirty="0" smtClean="0"/>
              <a:t>Her </a:t>
            </a:r>
            <a:r>
              <a:rPr lang="tr-TR" sz="1900" dirty="0"/>
              <a:t>okulda en fazla </a:t>
            </a:r>
            <a:r>
              <a:rPr lang="tr-TR" sz="1900" b="1" u="sng" dirty="0">
                <a:solidFill>
                  <a:srgbClr val="FF378B"/>
                </a:solidFill>
              </a:rPr>
              <a:t>3 kişiden oluşan bina komisyon üyeleri </a:t>
            </a:r>
            <a:r>
              <a:rPr lang="tr-TR" sz="1900" dirty="0"/>
              <a:t>okulun idarecileri ve/veya öğretmenlerinden </a:t>
            </a:r>
            <a:r>
              <a:rPr lang="tr-TR" sz="1900" dirty="0" smtClean="0"/>
              <a:t>belirlenmiştir.</a:t>
            </a:r>
          </a:p>
          <a:p>
            <a:pPr marL="268422" indent="-268422" algn="just">
              <a:buFont typeface="Wingdings" panose="05000000000000000000" pitchFamily="2" charset="2"/>
              <a:buChar char="v"/>
            </a:pPr>
            <a:endParaRPr lang="tr-TR" sz="1900" dirty="0" smtClean="0"/>
          </a:p>
          <a:p>
            <a:pPr algn="just"/>
            <a:endParaRPr lang="tr-TR" sz="1900" dirty="0" smtClean="0"/>
          </a:p>
          <a:p>
            <a:pPr marL="268422" indent="-268422" algn="just">
              <a:buFont typeface="Wingdings" panose="05000000000000000000" pitchFamily="2" charset="2"/>
              <a:buChar char="v"/>
            </a:pPr>
            <a:r>
              <a:rPr lang="tr-TR" sz="1900" dirty="0"/>
              <a:t>Fotoğraflı sınava giriş belgeleri, e-Okuldan çıkarılarak onaylandıktan sonra sınav günü öğrencilerin sınava girecekleri salon ve sırada hazır bulundurulacaktır. Sınav öncesi öğrencilere veya velilere </a:t>
            </a:r>
            <a:r>
              <a:rPr lang="tr-TR" sz="1900" b="1" dirty="0"/>
              <a:t>dağıtımı yapılmayacaktır.</a:t>
            </a:r>
          </a:p>
          <a:p>
            <a:pPr algn="just"/>
            <a:r>
              <a:rPr lang="tr-TR" sz="1900" dirty="0" smtClean="0"/>
              <a:t> </a:t>
            </a:r>
            <a:endParaRPr lang="tr-TR" sz="1900" dirty="0" smtClean="0"/>
          </a:p>
        </p:txBody>
      </p:sp>
      <p:sp>
        <p:nvSpPr>
          <p:cNvPr id="69" name="Metin kutusu 68"/>
          <p:cNvSpPr txBox="1"/>
          <p:nvPr/>
        </p:nvSpPr>
        <p:spPr>
          <a:xfrm>
            <a:off x="1235780" y="438150"/>
            <a:ext cx="7201444" cy="457000"/>
          </a:xfrm>
          <a:prstGeom prst="rect">
            <a:avLst/>
          </a:prstGeom>
          <a:noFill/>
        </p:spPr>
        <p:txBody>
          <a:bodyPr wrap="square" lIns="71579" tIns="35790" rIns="71579" bIns="35790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500" b="1" dirty="0">
                <a:ln>
                  <a:solidFill>
                    <a:schemeClr val="tx1"/>
                  </a:solidFill>
                </a:ln>
                <a:solidFill>
                  <a:srgbClr val="FF378B"/>
                </a:solidFill>
              </a:rPr>
              <a:t>SINAV MERKEZİNDE YAPILACAK HAZIRLIKLAR</a:t>
            </a:r>
          </a:p>
        </p:txBody>
      </p:sp>
      <p:pic>
        <p:nvPicPr>
          <p:cNvPr id="70" name="Resim 6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56" y="-128011"/>
            <a:ext cx="1732147" cy="13788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object 64"/>
          <p:cNvSpPr/>
          <p:nvPr/>
        </p:nvSpPr>
        <p:spPr>
          <a:xfrm>
            <a:off x="0" y="529391"/>
            <a:ext cx="4597629" cy="20580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489054" y="2038350"/>
            <a:ext cx="8654946" cy="2115479"/>
          </a:xfrm>
          <a:prstGeom prst="rect">
            <a:avLst/>
          </a:prstGeom>
        </p:spPr>
        <p:txBody>
          <a:bodyPr vert="horz" wrap="square" lIns="0" tIns="68100" rIns="0" bIns="0" rtlCol="0">
            <a:spAutoFit/>
          </a:bodyPr>
          <a:lstStyle/>
          <a:p>
            <a:endParaRPr lang="tr-TR" sz="1900" b="1" dirty="0" smtClean="0"/>
          </a:p>
          <a:p>
            <a:r>
              <a:rPr lang="tr-TR" sz="1900" dirty="0" smtClean="0"/>
              <a:t>Sınava </a:t>
            </a:r>
            <a:r>
              <a:rPr lang="tr-TR" sz="1900" dirty="0"/>
              <a:t>girecek öğrencilerin, </a:t>
            </a:r>
            <a:r>
              <a:rPr lang="tr-TR" sz="1900" b="1" dirty="0" smtClean="0"/>
              <a:t>Salon Yoklama Listeleri </a:t>
            </a:r>
            <a:r>
              <a:rPr lang="tr-TR" sz="1900" dirty="0" smtClean="0"/>
              <a:t>MEBBİS </a:t>
            </a:r>
            <a:r>
              <a:rPr lang="tr-TR" sz="1900" dirty="0"/>
              <a:t>Sınav Binaları modülünden alarak, sınavdan en az 2 (iki) gün önce öğrencilerin görebilecekleri uygun bir yere ve sınav salon kapılarına asılacaktır</a:t>
            </a:r>
            <a:r>
              <a:rPr lang="tr-TR" sz="1900" dirty="0" smtClean="0"/>
              <a:t>.</a:t>
            </a:r>
          </a:p>
          <a:p>
            <a:endParaRPr lang="tr-TR" sz="1900" dirty="0" smtClean="0"/>
          </a:p>
          <a:p>
            <a:endParaRPr lang="tr-TR" sz="1900" dirty="0"/>
          </a:p>
          <a:p>
            <a:pPr marL="268422" indent="-268422" algn="just">
              <a:buFont typeface="Wingdings" panose="05000000000000000000" pitchFamily="2" charset="2"/>
              <a:buChar char="v"/>
            </a:pPr>
            <a:endParaRPr lang="tr-TR" sz="1900" dirty="0"/>
          </a:p>
        </p:txBody>
      </p:sp>
      <p:sp>
        <p:nvSpPr>
          <p:cNvPr id="69" name="Metin kutusu 68"/>
          <p:cNvSpPr txBox="1"/>
          <p:nvPr/>
        </p:nvSpPr>
        <p:spPr>
          <a:xfrm>
            <a:off x="1235780" y="438150"/>
            <a:ext cx="7201444" cy="457000"/>
          </a:xfrm>
          <a:prstGeom prst="rect">
            <a:avLst/>
          </a:prstGeom>
          <a:noFill/>
        </p:spPr>
        <p:txBody>
          <a:bodyPr wrap="square" lIns="71579" tIns="35790" rIns="71579" bIns="35790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500" b="1" dirty="0">
                <a:ln>
                  <a:solidFill>
                    <a:schemeClr val="tx1"/>
                  </a:solidFill>
                </a:ln>
                <a:solidFill>
                  <a:srgbClr val="FF378B"/>
                </a:solidFill>
              </a:rPr>
              <a:t>SINAV MERKEZİNDE YAPILACAK HAZIRLIKLAR</a:t>
            </a:r>
          </a:p>
        </p:txBody>
      </p:sp>
      <p:pic>
        <p:nvPicPr>
          <p:cNvPr id="70" name="Resim 6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56" y="-128011"/>
            <a:ext cx="1732147" cy="137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87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object 64"/>
          <p:cNvSpPr/>
          <p:nvPr/>
        </p:nvSpPr>
        <p:spPr>
          <a:xfrm>
            <a:off x="0" y="529391"/>
            <a:ext cx="4597629" cy="20580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762000" y="2419350"/>
            <a:ext cx="8210052" cy="945928"/>
          </a:xfrm>
          <a:prstGeom prst="rect">
            <a:avLst/>
          </a:prstGeom>
        </p:spPr>
        <p:txBody>
          <a:bodyPr vert="horz" wrap="square" lIns="0" tIns="68100" rIns="0" bIns="0" rtlCol="0">
            <a:spAutoFit/>
          </a:bodyPr>
          <a:lstStyle/>
          <a:p>
            <a:pPr marL="268422" indent="-268422" algn="just">
              <a:buFont typeface="Wingdings" panose="05000000000000000000" pitchFamily="2" charset="2"/>
              <a:buChar char="v"/>
            </a:pPr>
            <a:r>
              <a:rPr lang="tr-TR" sz="1900" dirty="0"/>
              <a:t>Sınav gününden bir gün önce tüm </a:t>
            </a:r>
            <a:r>
              <a:rPr lang="tr-TR" sz="1900" dirty="0" smtClean="0"/>
              <a:t>sınav binalarının genel </a:t>
            </a:r>
            <a:r>
              <a:rPr lang="tr-TR" sz="1900" dirty="0"/>
              <a:t>temizliği (özellikle sınıflar ve tuvaletler) </a:t>
            </a:r>
            <a:r>
              <a:rPr lang="tr-TR" sz="1900" b="1" dirty="0"/>
              <a:t>su ve deterjan kullanılarak </a:t>
            </a:r>
            <a:r>
              <a:rPr lang="tr-TR" sz="1900" dirty="0"/>
              <a:t>yaptırılmalıdır. </a:t>
            </a:r>
          </a:p>
          <a:p>
            <a:pPr algn="just"/>
            <a:endParaRPr sz="1900" dirty="0"/>
          </a:p>
        </p:txBody>
      </p:sp>
      <p:sp>
        <p:nvSpPr>
          <p:cNvPr id="69" name="Metin kutusu 68"/>
          <p:cNvSpPr txBox="1"/>
          <p:nvPr/>
        </p:nvSpPr>
        <p:spPr>
          <a:xfrm>
            <a:off x="1942556" y="351321"/>
            <a:ext cx="7201444" cy="457000"/>
          </a:xfrm>
          <a:prstGeom prst="rect">
            <a:avLst/>
          </a:prstGeom>
          <a:noFill/>
        </p:spPr>
        <p:txBody>
          <a:bodyPr wrap="square" lIns="71579" tIns="35790" rIns="71579" bIns="35790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500" b="1" dirty="0">
                <a:ln>
                  <a:solidFill>
                    <a:schemeClr val="tx1"/>
                  </a:solidFill>
                </a:ln>
                <a:solidFill>
                  <a:srgbClr val="FF378B"/>
                </a:solidFill>
              </a:rPr>
              <a:t>SINAV MERKEZİNDE YAPILACAK HAZIRLIKLAR</a:t>
            </a:r>
          </a:p>
        </p:txBody>
      </p:sp>
      <p:pic>
        <p:nvPicPr>
          <p:cNvPr id="70" name="Resim 6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56" y="-128011"/>
            <a:ext cx="1732147" cy="137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64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15_Office Theme">
  <a:themeElements>
    <a:clrScheme name="Custom 14">
      <a:dk1>
        <a:srgbClr val="343434"/>
      </a:dk1>
      <a:lt1>
        <a:srgbClr val="FFFFFF"/>
      </a:lt1>
      <a:dk2>
        <a:srgbClr val="343434"/>
      </a:dk2>
      <a:lt2>
        <a:srgbClr val="1D6FA7"/>
      </a:lt2>
      <a:accent1>
        <a:srgbClr val="18A8F0"/>
      </a:accent1>
      <a:accent2>
        <a:srgbClr val="1DC4FF"/>
      </a:accent2>
      <a:accent3>
        <a:srgbClr val="92D050"/>
      </a:accent3>
      <a:accent4>
        <a:srgbClr val="4CC7FE"/>
      </a:accent4>
      <a:accent5>
        <a:srgbClr val="0FB2FD"/>
      </a:accent5>
      <a:accent6>
        <a:srgbClr val="4B99E6"/>
      </a:accent6>
      <a:hlink>
        <a:srgbClr val="69CFFE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Custom 14">
      <a:dk1>
        <a:srgbClr val="343434"/>
      </a:dk1>
      <a:lt1>
        <a:srgbClr val="FFFFFF"/>
      </a:lt1>
      <a:dk2>
        <a:srgbClr val="343434"/>
      </a:dk2>
      <a:lt2>
        <a:srgbClr val="1D6FA7"/>
      </a:lt2>
      <a:accent1>
        <a:srgbClr val="18A8F0"/>
      </a:accent1>
      <a:accent2>
        <a:srgbClr val="1DC4FF"/>
      </a:accent2>
      <a:accent3>
        <a:srgbClr val="92D050"/>
      </a:accent3>
      <a:accent4>
        <a:srgbClr val="4CC7FE"/>
      </a:accent4>
      <a:accent5>
        <a:srgbClr val="0FB2FD"/>
      </a:accent5>
      <a:accent6>
        <a:srgbClr val="4B99E6"/>
      </a:accent6>
      <a:hlink>
        <a:srgbClr val="69CFFE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Custom 14">
      <a:dk1>
        <a:srgbClr val="343434"/>
      </a:dk1>
      <a:lt1>
        <a:srgbClr val="FFFFFF"/>
      </a:lt1>
      <a:dk2>
        <a:srgbClr val="343434"/>
      </a:dk2>
      <a:lt2>
        <a:srgbClr val="1D6FA7"/>
      </a:lt2>
      <a:accent1>
        <a:srgbClr val="18A8F0"/>
      </a:accent1>
      <a:accent2>
        <a:srgbClr val="1DC4FF"/>
      </a:accent2>
      <a:accent3>
        <a:srgbClr val="92D050"/>
      </a:accent3>
      <a:accent4>
        <a:srgbClr val="4CC7FE"/>
      </a:accent4>
      <a:accent5>
        <a:srgbClr val="0FB2FD"/>
      </a:accent5>
      <a:accent6>
        <a:srgbClr val="4B99E6"/>
      </a:accent6>
      <a:hlink>
        <a:srgbClr val="69CFFE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Netlik">
  <a:themeElements>
    <a:clrScheme name="Netlik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tli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3 slides</Template>
  <TotalTime>2029</TotalTime>
  <Words>2940</Words>
  <Application>Microsoft Office PowerPoint</Application>
  <PresentationFormat>Ekran Gösterisi (16:9)</PresentationFormat>
  <Paragraphs>221</Paragraphs>
  <Slides>58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4</vt:i4>
      </vt:variant>
      <vt:variant>
        <vt:lpstr>Slayt Başlıkları</vt:lpstr>
      </vt:variant>
      <vt:variant>
        <vt:i4>58</vt:i4>
      </vt:variant>
    </vt:vector>
  </HeadingPairs>
  <TitlesOfParts>
    <vt:vector size="70" baseType="lpstr">
      <vt:lpstr>Adobe Caslon Pro Bold</vt:lpstr>
      <vt:lpstr>Arial</vt:lpstr>
      <vt:lpstr>AvenirNext</vt:lpstr>
      <vt:lpstr>Calibri</vt:lpstr>
      <vt:lpstr>Century Gothic</vt:lpstr>
      <vt:lpstr>Verdana</vt:lpstr>
      <vt:lpstr>Wingdings</vt:lpstr>
      <vt:lpstr>Wingdings 2</vt:lpstr>
      <vt:lpstr>15_Office Theme</vt:lpstr>
      <vt:lpstr>Office Teması</vt:lpstr>
      <vt:lpstr>1_Office Theme</vt:lpstr>
      <vt:lpstr>Netlik</vt:lpstr>
      <vt:lpstr>PowerPoint Sunusu</vt:lpstr>
      <vt:lpstr>SÜREÇLE İLGİLİ DOKÜMANLAR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Görevlendirme ve Ücret Tahakkuk İşlemleri</vt:lpstr>
      <vt:lpstr>Görevlendirme ve Ücret Tahakkuk İşlemleri</vt:lpstr>
      <vt:lpstr>PowerPoint Sunusu</vt:lpstr>
      <vt:lpstr>Görevlendirme ve Ücret Tahakkuk İşlemleri</vt:lpstr>
      <vt:lpstr>Sınavdan Sonra Yapılacak İşlemlerde Dikkat Edilecek Hususlar ÖNEMLİ !!!</vt:lpstr>
      <vt:lpstr>Dikkat Edilecek Hususlar</vt:lpstr>
      <vt:lpstr>Dikkat Edilecek Hususlar</vt:lpstr>
      <vt:lpstr>DİKKAT!!!</vt:lpstr>
      <vt:lpstr>DİKKAT!!!</vt:lpstr>
      <vt:lpstr>TEŞEKKÜR EDERİZ.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Ibrahim DEMIRCAN</dc:creator>
  <cp:lastModifiedBy>ASUS</cp:lastModifiedBy>
  <cp:revision>127</cp:revision>
  <dcterms:created xsi:type="dcterms:W3CDTF">2019-05-28T08:48:37Z</dcterms:created>
  <dcterms:modified xsi:type="dcterms:W3CDTF">2022-05-31T20:08:53Z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2019-05-22T00:00:00Z</vt:filetime>
  </property>
  <property fmtid="{D5CDD505-2E9C-101B-9397-08002B2CF9AE}" pid="3" name="LastSaved">
    <vt:filetime>2019-05-22T00:00:00Z</vt:filetime>
  </property>
</Properties>
</file>